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6" r:id="rId1"/>
  </p:sldMasterIdLst>
  <p:sldIdLst>
    <p:sldId id="258" r:id="rId2"/>
    <p:sldId id="256" r:id="rId3"/>
    <p:sldId id="257" r:id="rId4"/>
    <p:sldId id="259" r:id="rId5"/>
    <p:sldId id="260" r:id="rId6"/>
    <p:sldId id="262" r:id="rId7"/>
    <p:sldId id="261"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5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58407418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41683829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625588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6927428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429437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smtClean="0"/>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4450816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‹Nº›</a:t>
            </a:fld>
            <a:endParaRPr lang="en-US" dirty="0"/>
          </a:p>
        </p:txBody>
      </p:sp>
    </p:spTree>
    <p:extLst>
      <p:ext uri="{BB962C8B-B14F-4D97-AF65-F5344CB8AC3E}">
        <p14:creationId xmlns:p14="http://schemas.microsoft.com/office/powerpoint/2010/main" val="2453506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84651268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35217438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8491895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3/11/2022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‹Nº›</a:t>
            </a:fld>
            <a:endParaRPr lang="en-US" dirty="0"/>
          </a:p>
        </p:txBody>
      </p:sp>
    </p:spTree>
    <p:extLst>
      <p:ext uri="{BB962C8B-B14F-4D97-AF65-F5344CB8AC3E}">
        <p14:creationId xmlns:p14="http://schemas.microsoft.com/office/powerpoint/2010/main" val="41660810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03317619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55966677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110520923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smtClean="0"/>
              <a:t>3/11/2022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‹Nº›</a:t>
            </a:fld>
            <a:endParaRPr lang="en-US" dirty="0"/>
          </a:p>
        </p:txBody>
      </p:sp>
    </p:spTree>
    <p:extLst>
      <p:ext uri="{BB962C8B-B14F-4D97-AF65-F5344CB8AC3E}">
        <p14:creationId xmlns:p14="http://schemas.microsoft.com/office/powerpoint/2010/main" val="250248829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smtClean="0"/>
              <a:pPr/>
              <a:t>3/11/2022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51138083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3/11/2022</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‹Nº›</a:t>
            </a:fld>
            <a:endParaRPr lang="en-US" dirty="0"/>
          </a:p>
        </p:txBody>
      </p:sp>
    </p:spTree>
    <p:extLst>
      <p:ext uri="{BB962C8B-B14F-4D97-AF65-F5344CB8AC3E}">
        <p14:creationId xmlns:p14="http://schemas.microsoft.com/office/powerpoint/2010/main" val="2980503666"/>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1378635" y="168813"/>
            <a:ext cx="8271802" cy="1955410"/>
          </a:xfrm>
          <a:prstGeom prst="rect">
            <a:avLst/>
          </a:prstGeom>
          <a:ln>
            <a:noFill/>
          </a:ln>
          <a:effectLst>
            <a:innerShdw blurRad="114300">
              <a:schemeClr val="accent1">
                <a:lumMod val="60000"/>
                <a:lumOff val="40000"/>
              </a:schemeClr>
            </a:innerShdw>
            <a:softEdge rad="112500"/>
          </a:effectLst>
        </p:spPr>
      </p:pic>
      <p:sp>
        <p:nvSpPr>
          <p:cNvPr id="9" name="Subtítulo 8"/>
          <p:cNvSpPr>
            <a:spLocks noGrp="1"/>
          </p:cNvSpPr>
          <p:nvPr>
            <p:ph type="subTitle" idx="1"/>
          </p:nvPr>
        </p:nvSpPr>
        <p:spPr>
          <a:xfrm>
            <a:off x="0" y="1195753"/>
            <a:ext cx="11901268" cy="5472333"/>
          </a:xfrm>
          <a:effectLst>
            <a:outerShdw blurRad="76200" dist="12700" dir="8100000" sy="-23000" kx="800400" algn="br" rotWithShape="0">
              <a:prstClr val="black">
                <a:alpha val="20000"/>
              </a:prstClr>
            </a:outerShdw>
          </a:effectLst>
        </p:spPr>
        <p:txBody>
          <a:bodyPr>
            <a:normAutofit/>
          </a:bodyPr>
          <a:lstStyle/>
          <a:p>
            <a:pPr marL="285750" lvl="0" indent="-285750" algn="ctr">
              <a:buFont typeface="Arial" panose="020B0604020202020204" pitchFamily="34" charset="0"/>
              <a:buChar char="•"/>
            </a:pPr>
            <a:endParaRPr lang="es-CO" sz="6000" b="1" dirty="0" smtClean="0">
              <a:solidFill>
                <a:schemeClr val="tx1"/>
              </a:solidFill>
            </a:endParaRPr>
          </a:p>
          <a:p>
            <a:pPr marL="285750" lvl="0" indent="-285750" algn="ctr">
              <a:buFont typeface="Arial" panose="020B0604020202020204" pitchFamily="34" charset="0"/>
              <a:buChar char="•"/>
            </a:pPr>
            <a:r>
              <a:rPr lang="es-CO" sz="6000" b="1" dirty="0" smtClean="0">
                <a:solidFill>
                  <a:schemeClr val="tx1">
                    <a:lumMod val="95000"/>
                    <a:lumOff val="5000"/>
                  </a:schemeClr>
                </a:solidFill>
              </a:rPr>
              <a:t>ASAMBLEA GENERAL ORDINARIA DE ASOCIADOS 2022</a:t>
            </a:r>
          </a:p>
          <a:p>
            <a:pPr marL="285750" lvl="0" indent="-285750" algn="ctr">
              <a:buFont typeface="Arial" panose="020B0604020202020204" pitchFamily="34" charset="0"/>
              <a:buChar char="•"/>
            </a:pPr>
            <a:endParaRPr lang="es-CO" sz="6000" b="1" dirty="0" smtClean="0">
              <a:solidFill>
                <a:schemeClr val="tx1">
                  <a:lumMod val="95000"/>
                  <a:lumOff val="5000"/>
                </a:schemeClr>
              </a:solidFill>
            </a:endParaRPr>
          </a:p>
          <a:p>
            <a:pPr lvl="0" algn="ctr"/>
            <a:r>
              <a:rPr lang="es-CO" sz="6000" b="1" dirty="0" smtClean="0">
                <a:solidFill>
                  <a:schemeClr val="tx1">
                    <a:lumMod val="95000"/>
                    <a:lumOff val="5000"/>
                  </a:schemeClr>
                </a:solidFill>
              </a:rPr>
              <a:t>BIENVENIDOS </a:t>
            </a:r>
          </a:p>
          <a:p>
            <a:pPr marL="571500" lvl="0" indent="-571500" algn="l">
              <a:buFont typeface="Arial" panose="020B0604020202020204" pitchFamily="34" charset="0"/>
              <a:buChar char="•"/>
            </a:pPr>
            <a:endParaRPr lang="es-CO" sz="3600" b="1" dirty="0">
              <a:solidFill>
                <a:schemeClr val="tx1"/>
              </a:solidFill>
            </a:endParaRPr>
          </a:p>
        </p:txBody>
      </p:sp>
    </p:spTree>
    <p:extLst>
      <p:ext uri="{BB962C8B-B14F-4D97-AF65-F5344CB8AC3E}">
        <p14:creationId xmlns:p14="http://schemas.microsoft.com/office/powerpoint/2010/main" val="32383296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112579" y="104775"/>
            <a:ext cx="6732017" cy="6664325"/>
          </a:xfrm>
          <a:prstGeom prst="rect">
            <a:avLst/>
          </a:prstGeom>
        </p:spPr>
      </p:pic>
    </p:spTree>
    <p:extLst>
      <p:ext uri="{BB962C8B-B14F-4D97-AF65-F5344CB8AC3E}">
        <p14:creationId xmlns:p14="http://schemas.microsoft.com/office/powerpoint/2010/main" val="425344817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156139" y="1"/>
            <a:ext cx="5717627" cy="6744162"/>
          </a:xfrm>
          <a:prstGeom prst="rect">
            <a:avLst/>
          </a:prstGeom>
        </p:spPr>
      </p:pic>
    </p:spTree>
    <p:extLst>
      <p:ext uri="{BB962C8B-B14F-4D97-AF65-F5344CB8AC3E}">
        <p14:creationId xmlns:p14="http://schemas.microsoft.com/office/powerpoint/2010/main" val="41179056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1061988" y="118286"/>
            <a:ext cx="6631584" cy="6411220"/>
          </a:xfrm>
          <a:prstGeom prst="rect">
            <a:avLst/>
          </a:prstGeom>
        </p:spPr>
      </p:pic>
    </p:spTree>
    <p:extLst>
      <p:ext uri="{BB962C8B-B14F-4D97-AF65-F5344CB8AC3E}">
        <p14:creationId xmlns:p14="http://schemas.microsoft.com/office/powerpoint/2010/main" val="37271242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176932" y="0"/>
            <a:ext cx="6937054" cy="6493526"/>
          </a:xfrm>
          <a:prstGeom prst="rect">
            <a:avLst/>
          </a:prstGeom>
        </p:spPr>
      </p:pic>
    </p:spTree>
    <p:extLst>
      <p:ext uri="{BB962C8B-B14F-4D97-AF65-F5344CB8AC3E}">
        <p14:creationId xmlns:p14="http://schemas.microsoft.com/office/powerpoint/2010/main" val="4773424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637" y="142603"/>
            <a:ext cx="11441094" cy="6520956"/>
          </a:xfrm>
        </p:spPr>
        <p:txBody>
          <a:bodyPr/>
          <a:lstStyle/>
          <a:p>
            <a:pPr marL="0" indent="0">
              <a:buNone/>
            </a:pPr>
            <a:r>
              <a:rPr lang="es-ES" b="1" dirty="0" smtClean="0"/>
              <a:t>PROYECTO DISTRIBUCION DE EXCEDENTES</a:t>
            </a:r>
          </a:p>
          <a:p>
            <a:pPr marL="0" indent="0">
              <a:buNone/>
            </a:pPr>
            <a:endParaRPr lang="en-US" dirty="0"/>
          </a:p>
        </p:txBody>
      </p:sp>
      <p:pic>
        <p:nvPicPr>
          <p:cNvPr id="4" name="Imagen 3"/>
          <p:cNvPicPr>
            <a:picLocks noChangeAspect="1"/>
          </p:cNvPicPr>
          <p:nvPr/>
        </p:nvPicPr>
        <p:blipFill>
          <a:blip r:embed="rId2"/>
          <a:stretch>
            <a:fillRect/>
          </a:stretch>
        </p:blipFill>
        <p:spPr>
          <a:xfrm>
            <a:off x="693683" y="596035"/>
            <a:ext cx="8619761" cy="6067524"/>
          </a:xfrm>
          <a:prstGeom prst="rect">
            <a:avLst/>
          </a:prstGeom>
        </p:spPr>
      </p:pic>
    </p:spTree>
    <p:extLst>
      <p:ext uri="{BB962C8B-B14F-4D97-AF65-F5344CB8AC3E}">
        <p14:creationId xmlns:p14="http://schemas.microsoft.com/office/powerpoint/2010/main" val="39428748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7637" y="142603"/>
            <a:ext cx="11441094" cy="6520956"/>
          </a:xfrm>
        </p:spPr>
        <p:txBody>
          <a:bodyPr/>
          <a:lstStyle/>
          <a:p>
            <a:pPr marL="0" indent="0">
              <a:buNone/>
            </a:pPr>
            <a:r>
              <a:rPr lang="es-ES" b="1" dirty="0" smtClean="0"/>
              <a:t>PROYECTO DISTRIBUCION DE EXCEDENTES</a:t>
            </a:r>
          </a:p>
          <a:p>
            <a:pPr marL="0" indent="0">
              <a:buNone/>
            </a:pPr>
            <a:endParaRPr lang="en-US" dirty="0"/>
          </a:p>
        </p:txBody>
      </p:sp>
      <p:pic>
        <p:nvPicPr>
          <p:cNvPr id="2" name="Imagen 1"/>
          <p:cNvPicPr>
            <a:picLocks noChangeAspect="1"/>
          </p:cNvPicPr>
          <p:nvPr/>
        </p:nvPicPr>
        <p:blipFill>
          <a:blip r:embed="rId2"/>
          <a:stretch>
            <a:fillRect/>
          </a:stretch>
        </p:blipFill>
        <p:spPr>
          <a:xfrm>
            <a:off x="477637" y="469300"/>
            <a:ext cx="9486170" cy="6388699"/>
          </a:xfrm>
          <a:prstGeom prst="rect">
            <a:avLst/>
          </a:prstGeom>
        </p:spPr>
      </p:pic>
    </p:spTree>
    <p:extLst>
      <p:ext uri="{BB962C8B-B14F-4D97-AF65-F5344CB8AC3E}">
        <p14:creationId xmlns:p14="http://schemas.microsoft.com/office/powerpoint/2010/main" val="314504143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lvl="0" algn="l"/>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321972" y="283335"/>
            <a:ext cx="11719774" cy="6647974"/>
          </a:xfrm>
          <a:prstGeom prst="rect">
            <a:avLst/>
          </a:prstGeom>
        </p:spPr>
        <p:txBody>
          <a:bodyPr wrap="square">
            <a:spAutoFit/>
          </a:bodyPr>
          <a:lstStyle/>
          <a:p>
            <a:r>
              <a:rPr lang="es-ES" b="1" dirty="0"/>
              <a:t>REGLAMENTO PARA LA ASAMBLEA GENERAL ORDINARIA DE ASOCIADOS MARZO </a:t>
            </a:r>
            <a:r>
              <a:rPr lang="es-ES" b="1" dirty="0" smtClean="0"/>
              <a:t>12 </a:t>
            </a:r>
            <a:r>
              <a:rPr lang="es-ES" b="1" dirty="0"/>
              <a:t>DE </a:t>
            </a:r>
            <a:r>
              <a:rPr lang="es-ES" b="1" dirty="0" smtClean="0"/>
              <a:t>2022</a:t>
            </a:r>
            <a:r>
              <a:rPr lang="es-CO" b="1" dirty="0"/>
              <a:t/>
            </a:r>
            <a:br>
              <a:rPr lang="es-CO" b="1" dirty="0"/>
            </a:br>
            <a:r>
              <a:rPr lang="es-ES" dirty="0"/>
              <a:t> </a:t>
            </a:r>
            <a:r>
              <a:rPr lang="es-CO" sz="1300" dirty="0"/>
              <a:t/>
            </a:r>
            <a:br>
              <a:rPr lang="es-CO" sz="1300" dirty="0"/>
            </a:br>
            <a:r>
              <a:rPr lang="es-CO" sz="1300" dirty="0"/>
              <a:t>* </a:t>
            </a:r>
            <a:r>
              <a:rPr lang="es-ES" sz="1300" dirty="0"/>
              <a:t>La Asamblea General Ordinaria estará conformada por la totalidad de los asociados hábiles quienes tendrán derecho a voz y voto de conformidad con la Ley y los Estatutos Vigentes.</a:t>
            </a:r>
            <a:r>
              <a:rPr lang="es-CO" sz="1300" dirty="0"/>
              <a:t/>
            </a:r>
            <a:br>
              <a:rPr lang="es-CO" sz="1300" dirty="0"/>
            </a:br>
            <a:r>
              <a:rPr lang="es-CO" sz="1300" dirty="0"/>
              <a:t>* </a:t>
            </a:r>
            <a:r>
              <a:rPr lang="es-ES" sz="1300" dirty="0"/>
              <a:t>El Quórum de la Asamblea General Ordinaria de Asociados, lo constituye por lo menos la mitad o más de los asociados hábiles, el número normal para deliberar y tomar decisiones, según lo estipulado en los Estatutos.</a:t>
            </a:r>
            <a:r>
              <a:rPr lang="es-CO" sz="1300" dirty="0"/>
              <a:t/>
            </a:r>
            <a:br>
              <a:rPr lang="es-CO" sz="1300" dirty="0"/>
            </a:br>
            <a:r>
              <a:rPr lang="es-CO" sz="1300" dirty="0"/>
              <a:t>* </a:t>
            </a:r>
            <a:r>
              <a:rPr lang="es-ES" sz="1300" dirty="0"/>
              <a:t>Cada Asociado tendrá derecho a un voto.  Las decisiones se adoptarán por la mayoría de los votos y podrá verificarse a solicitud de cualquier asociado presente.</a:t>
            </a:r>
            <a:r>
              <a:rPr lang="es-CO" sz="1300" dirty="0"/>
              <a:t/>
            </a:r>
            <a:br>
              <a:rPr lang="es-CO" sz="1300" dirty="0"/>
            </a:br>
            <a:r>
              <a:rPr lang="es-CO" sz="1300" dirty="0"/>
              <a:t>* </a:t>
            </a:r>
            <a:r>
              <a:rPr lang="es-ES" sz="1300" dirty="0"/>
              <a:t>La Asamblea General Ordinaria de Asociados, para dar cumplimiento a los puntos anteriores, permitirá la entrada de los asociados hábiles, hasta las </a:t>
            </a:r>
            <a:r>
              <a:rPr lang="es-ES" sz="1300" dirty="0" smtClean="0"/>
              <a:t>9:00 </a:t>
            </a:r>
            <a:r>
              <a:rPr lang="es-ES" sz="1300" dirty="0"/>
              <a:t>de la </a:t>
            </a:r>
            <a:r>
              <a:rPr lang="es-ES" sz="1300" dirty="0" smtClean="0"/>
              <a:t>tarde</a:t>
            </a:r>
            <a:r>
              <a:rPr lang="es-ES" sz="1300" dirty="0"/>
              <a:t> </a:t>
            </a:r>
            <a:r>
              <a:rPr lang="es-ES" sz="1300" dirty="0" smtClean="0"/>
              <a:t>del día 12 de marzo de 2022.</a:t>
            </a:r>
            <a:r>
              <a:rPr lang="es-CO" sz="1300" dirty="0"/>
              <a:t/>
            </a:r>
            <a:br>
              <a:rPr lang="es-CO" sz="1300" dirty="0"/>
            </a:br>
            <a:r>
              <a:rPr lang="es-CO" sz="1300" dirty="0"/>
              <a:t>* </a:t>
            </a:r>
            <a:r>
              <a:rPr lang="es-ES" sz="1300" dirty="0"/>
              <a:t>Para cada intervención el asociado  debe levantar la mano y pedir la palabra a la mesa directiva.</a:t>
            </a:r>
            <a:r>
              <a:rPr lang="es-CO" sz="1300" dirty="0"/>
              <a:t/>
            </a:r>
            <a:br>
              <a:rPr lang="es-CO" sz="1300" dirty="0"/>
            </a:br>
            <a:r>
              <a:rPr lang="es-CO" sz="1300" dirty="0"/>
              <a:t>* </a:t>
            </a:r>
            <a:r>
              <a:rPr lang="es-ES" sz="1300" dirty="0"/>
              <a:t>En las deliberaciones de la Asamblea, cada asociado podrá hacer uso de la palabra hasta por dos (2) veces sobre el mismo tema, una por tres (3) minutos y una segunda hasta dos (2) minutos.</a:t>
            </a:r>
            <a:r>
              <a:rPr lang="es-CO" sz="1300" dirty="0"/>
              <a:t/>
            </a:r>
            <a:br>
              <a:rPr lang="es-CO" sz="1300" dirty="0"/>
            </a:br>
            <a:r>
              <a:rPr lang="es-ES" sz="1300" b="1" dirty="0"/>
              <a:t>PARÁGRAFO: </a:t>
            </a:r>
            <a:r>
              <a:rPr lang="es-ES" sz="1300" dirty="0"/>
              <a:t>El Presidente de la Asamblea, podrá suspender el uso de la palabra en caso de que el asociado esté cayendo en repetición o se salga del tema.</a:t>
            </a:r>
            <a:br>
              <a:rPr lang="es-ES" sz="1300" dirty="0"/>
            </a:br>
            <a:r>
              <a:rPr lang="es-ES" sz="1300" dirty="0" smtClean="0"/>
              <a:t>* Cuando </a:t>
            </a:r>
            <a:r>
              <a:rPr lang="es-ES" sz="1300" dirty="0"/>
              <a:t>el Presidente de la Asamblea, considere que hay suficiente ilustración del tema que se esté discutiendo procederá a someterlo a consideración y votación.</a:t>
            </a:r>
            <a:r>
              <a:rPr lang="es-CO" sz="1300" dirty="0"/>
              <a:t/>
            </a:r>
            <a:br>
              <a:rPr lang="es-CO" sz="1300" dirty="0"/>
            </a:br>
            <a:r>
              <a:rPr lang="es-CO" sz="1300" dirty="0" smtClean="0"/>
              <a:t>* </a:t>
            </a:r>
            <a:r>
              <a:rPr lang="es-ES" sz="1300" dirty="0" smtClean="0"/>
              <a:t>Los </a:t>
            </a:r>
            <a:r>
              <a:rPr lang="es-ES" sz="1300" dirty="0"/>
              <a:t>Asociados hábiles que asistan a la Asamblea General Ordinaria, no podrán ausentarse hasta tanto se dé por terminada la Asamblea y/o previa autorización de la mesa directiva.</a:t>
            </a:r>
            <a:r>
              <a:rPr lang="es-CO" sz="1300" dirty="0"/>
              <a:t/>
            </a:r>
            <a:br>
              <a:rPr lang="es-CO" sz="1300" dirty="0"/>
            </a:br>
            <a:r>
              <a:rPr lang="es-CO" sz="1300" dirty="0" smtClean="0"/>
              <a:t>* </a:t>
            </a:r>
            <a:r>
              <a:rPr lang="es-ES" sz="1300" dirty="0" smtClean="0"/>
              <a:t>Los </a:t>
            </a:r>
            <a:r>
              <a:rPr lang="es-ES" sz="1300" dirty="0"/>
              <a:t>Asociados que participan e intervengan dentro de la asamblea deben tener excelente comportamiento y por ningún motivo utilizarán palabras soeces, ultrajes y agresiones en contra de cualquier otro Asociado, Directivos y personal Administrativo, lo cual  será causal de expulsión de la Asamblea y aplicación de los Estatutos.</a:t>
            </a:r>
            <a:r>
              <a:rPr lang="es-CO" sz="1300" dirty="0"/>
              <a:t/>
            </a:r>
            <a:br>
              <a:rPr lang="es-CO" sz="1300" dirty="0"/>
            </a:br>
            <a:r>
              <a:rPr lang="es-CO" sz="1300" dirty="0" smtClean="0"/>
              <a:t>* </a:t>
            </a:r>
            <a:r>
              <a:rPr lang="es-ES" sz="1300" dirty="0" smtClean="0"/>
              <a:t>Ningún </a:t>
            </a:r>
            <a:r>
              <a:rPr lang="es-ES" sz="1300" dirty="0"/>
              <a:t>asociado podrá participar en la Asamblea General Ordinaria de Asociados si se encuentra bajo efectos del alcohol y otras sustancias alucinógenas, en tal caso deberá abandonar el recinto de la Asamblea.</a:t>
            </a:r>
            <a:r>
              <a:rPr lang="es-CO" sz="1300" dirty="0"/>
              <a:t/>
            </a:r>
            <a:br>
              <a:rPr lang="es-CO" sz="1300" dirty="0"/>
            </a:br>
            <a:r>
              <a:rPr lang="es-CO" sz="1300" dirty="0" smtClean="0"/>
              <a:t>* </a:t>
            </a:r>
            <a:r>
              <a:rPr lang="es-ES" sz="1300" dirty="0" smtClean="0"/>
              <a:t>Las </a:t>
            </a:r>
            <a:r>
              <a:rPr lang="es-ES" sz="1300" dirty="0"/>
              <a:t>proposiciones que los Asociados asistentes a la Asamblea presenten deben ser por escrito ante la mesa directiva.  Un Asociado solo puede presentar dos propuestas, debidamente firmadas, legibles y sustentarlas.</a:t>
            </a:r>
            <a:r>
              <a:rPr lang="es-CO" sz="1300" dirty="0"/>
              <a:t/>
            </a:r>
            <a:br>
              <a:rPr lang="es-CO" sz="1300" dirty="0"/>
            </a:br>
            <a:r>
              <a:rPr lang="es-ES" sz="1300" dirty="0"/>
              <a:t> </a:t>
            </a:r>
            <a:r>
              <a:rPr lang="es-ES" sz="1300" dirty="0" smtClean="0"/>
              <a:t>* La </a:t>
            </a:r>
            <a:r>
              <a:rPr lang="es-ES" sz="1300" dirty="0"/>
              <a:t>inasistencia injustificada a la Asamblea General Ordinaria de Asociados acarreara las multas establecidas en el Artículo 25 del Capítulo 5 de los Estatutos vigentes.</a:t>
            </a:r>
            <a:r>
              <a:rPr lang="es-CO" sz="1300" dirty="0"/>
              <a:t/>
            </a:r>
            <a:br>
              <a:rPr lang="es-CO" sz="1300" dirty="0"/>
            </a:br>
            <a:r>
              <a:rPr lang="es-CO" sz="1300" dirty="0" smtClean="0"/>
              <a:t>*  </a:t>
            </a:r>
            <a:r>
              <a:rPr lang="es-ES" sz="1300" dirty="0" smtClean="0"/>
              <a:t>Queda </a:t>
            </a:r>
            <a:r>
              <a:rPr lang="es-ES" sz="1300" dirty="0"/>
              <a:t>prohibido el uso de celulares, los cuales deben estar en silencio o preferiblemente apagados.</a:t>
            </a:r>
            <a:r>
              <a:rPr lang="es-CO" sz="1300" dirty="0"/>
              <a:t/>
            </a:r>
            <a:br>
              <a:rPr lang="es-CO" sz="1300" dirty="0"/>
            </a:br>
            <a:r>
              <a:rPr lang="es-CO" sz="1300" dirty="0" smtClean="0"/>
              <a:t>* </a:t>
            </a:r>
            <a:r>
              <a:rPr lang="es-ES" sz="1300" dirty="0" smtClean="0"/>
              <a:t>La </a:t>
            </a:r>
            <a:r>
              <a:rPr lang="es-ES" sz="1300" dirty="0"/>
              <a:t>Asamblea debe llevar el sello característico de COOMULTRANSVILLA, con el debido respeto para cada uno de los integrantes de la misma.</a:t>
            </a:r>
            <a:r>
              <a:rPr lang="es-CO" sz="1300" dirty="0"/>
              <a:t/>
            </a:r>
            <a:br>
              <a:rPr lang="es-CO" sz="1300" dirty="0"/>
            </a:br>
            <a:r>
              <a:rPr lang="es-CO" sz="1300" dirty="0" smtClean="0"/>
              <a:t>* </a:t>
            </a:r>
            <a:r>
              <a:rPr lang="es-ES" sz="1300" dirty="0" smtClean="0"/>
              <a:t>El </a:t>
            </a:r>
            <a:r>
              <a:rPr lang="es-ES" sz="1300" dirty="0"/>
              <a:t>presente reglamento, es de estricto cumplimiento para todos los Asambleístas, después de su aprobación.</a:t>
            </a:r>
            <a:r>
              <a:rPr lang="es-CO" sz="1300" dirty="0">
                <a:solidFill>
                  <a:schemeClr val="bg1"/>
                </a:solidFill>
              </a:rPr>
              <a:t/>
            </a:r>
            <a:br>
              <a:rPr lang="es-CO" sz="1300" dirty="0">
                <a:solidFill>
                  <a:schemeClr val="bg1"/>
                </a:solidFill>
              </a:rPr>
            </a:br>
            <a:endParaRPr lang="es-CO" sz="1300" dirty="0"/>
          </a:p>
        </p:txBody>
      </p:sp>
    </p:spTree>
    <p:extLst>
      <p:ext uri="{BB962C8B-B14F-4D97-AF65-F5344CB8AC3E}">
        <p14:creationId xmlns:p14="http://schemas.microsoft.com/office/powerpoint/2010/main" val="33184563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7399606" y="5198012"/>
            <a:ext cx="4792394" cy="1659988"/>
          </a:xfrm>
          <a:prstGeom prst="rect">
            <a:avLst/>
          </a:prstGeom>
          <a:ln>
            <a:noFill/>
          </a:ln>
          <a:effectLst>
            <a:outerShdw dist="50800" dir="5400000" sx="86000" sy="86000" algn="ctr" rotWithShape="0">
              <a:srgbClr val="000000">
                <a:alpha val="17000"/>
              </a:srgbClr>
            </a:outerShdw>
            <a:softEdge rad="112500"/>
          </a:effectLst>
        </p:spPr>
      </p:pic>
      <p:sp>
        <p:nvSpPr>
          <p:cNvPr id="3" name="Subtítulo 2"/>
          <p:cNvSpPr>
            <a:spLocks noGrp="1"/>
          </p:cNvSpPr>
          <p:nvPr>
            <p:ph idx="1"/>
          </p:nvPr>
        </p:nvSpPr>
        <p:spPr>
          <a:xfrm>
            <a:off x="0" y="-115614"/>
            <a:ext cx="12192000" cy="6858000"/>
          </a:xfrm>
        </p:spPr>
        <p:txBody>
          <a:bodyPr>
            <a:normAutofit fontScale="25000" lnSpcReduction="20000"/>
          </a:bodyPr>
          <a:lstStyle/>
          <a:p>
            <a:pPr marL="0" lvl="0" indent="0">
              <a:spcBef>
                <a:spcPts val="0"/>
              </a:spcBef>
              <a:buNone/>
            </a:pPr>
            <a:endParaRPr lang="es-ES" sz="2400" b="1" dirty="0" smtClean="0">
              <a:solidFill>
                <a:schemeClr val="tx1"/>
              </a:solidFill>
              <a:latin typeface="Arial" panose="020B0604020202020204" pitchFamily="34" charset="0"/>
              <a:cs typeface="Arial" panose="020B0604020202020204" pitchFamily="34" charset="0"/>
            </a:endParaRPr>
          </a:p>
          <a:p>
            <a:pPr marL="0" lvl="0" indent="0">
              <a:spcBef>
                <a:spcPts val="0"/>
              </a:spcBef>
              <a:buNone/>
            </a:pPr>
            <a:endParaRPr lang="es-ES" sz="2400" b="1" dirty="0" smtClean="0">
              <a:solidFill>
                <a:schemeClr val="tx1"/>
              </a:solidFill>
              <a:latin typeface="Arial" panose="020B0604020202020204" pitchFamily="34" charset="0"/>
              <a:cs typeface="Arial" panose="020B0604020202020204" pitchFamily="34" charset="0"/>
            </a:endParaRPr>
          </a:p>
          <a:p>
            <a:pPr marL="0" lvl="0" indent="0">
              <a:spcBef>
                <a:spcPts val="0"/>
              </a:spcBef>
              <a:buNone/>
            </a:pPr>
            <a:endParaRPr lang="es-ES" sz="2400" b="1" dirty="0" smtClean="0">
              <a:solidFill>
                <a:schemeClr val="tx1"/>
              </a:solidFill>
              <a:latin typeface="Arial" panose="020B0604020202020204" pitchFamily="34" charset="0"/>
              <a:cs typeface="Arial" panose="020B0604020202020204" pitchFamily="34" charset="0"/>
            </a:endParaRPr>
          </a:p>
          <a:p>
            <a:pPr marL="0" lvl="0" indent="0">
              <a:spcBef>
                <a:spcPts val="0"/>
              </a:spcBef>
              <a:buNone/>
            </a:pPr>
            <a:endParaRPr lang="es-ES" sz="2400" b="1" dirty="0" smtClean="0">
              <a:solidFill>
                <a:schemeClr val="tx1"/>
              </a:solidFill>
              <a:latin typeface="Arial" panose="020B0604020202020204" pitchFamily="34" charset="0"/>
              <a:cs typeface="Arial" panose="020B0604020202020204" pitchFamily="34" charset="0"/>
            </a:endParaRPr>
          </a:p>
          <a:p>
            <a:pPr marL="0" lvl="0" indent="0">
              <a:spcBef>
                <a:spcPts val="0"/>
              </a:spcBef>
              <a:buNone/>
            </a:pPr>
            <a:endParaRPr lang="es-ES" sz="2400" b="1" dirty="0">
              <a:solidFill>
                <a:schemeClr val="tx1"/>
              </a:solidFill>
              <a:latin typeface="Arial" panose="020B0604020202020204" pitchFamily="34" charset="0"/>
              <a:cs typeface="Arial" panose="020B0604020202020204" pitchFamily="34" charset="0"/>
            </a:endParaRPr>
          </a:p>
          <a:p>
            <a:pPr marL="0" lvl="0" indent="0" algn="ctr">
              <a:spcBef>
                <a:spcPts val="0"/>
              </a:spcBef>
              <a:buNone/>
            </a:pPr>
            <a:r>
              <a:rPr lang="es-ES" sz="8000" b="1" dirty="0" smtClean="0">
                <a:solidFill>
                  <a:schemeClr val="tx1"/>
                </a:solidFill>
                <a:latin typeface="Arial" panose="020B0604020202020204" pitchFamily="34" charset="0"/>
                <a:cs typeface="Arial" panose="020B0604020202020204" pitchFamily="34" charset="0"/>
              </a:rPr>
              <a:t>ORDEN </a:t>
            </a:r>
            <a:r>
              <a:rPr lang="es-ES" sz="8000" b="1" dirty="0">
                <a:solidFill>
                  <a:schemeClr val="tx1"/>
                </a:solidFill>
                <a:latin typeface="Arial" panose="020B0604020202020204" pitchFamily="34" charset="0"/>
                <a:cs typeface="Arial" panose="020B0604020202020204" pitchFamily="34" charset="0"/>
              </a:rPr>
              <a:t>DEL </a:t>
            </a:r>
            <a:r>
              <a:rPr lang="es-ES" sz="8000" b="1" dirty="0" smtClean="0">
                <a:solidFill>
                  <a:schemeClr val="tx1"/>
                </a:solidFill>
                <a:latin typeface="Arial" panose="020B0604020202020204" pitchFamily="34" charset="0"/>
                <a:cs typeface="Arial" panose="020B0604020202020204" pitchFamily="34" charset="0"/>
              </a:rPr>
              <a:t>DIA</a:t>
            </a:r>
            <a:r>
              <a:rPr lang="es-ES" sz="8000" b="1" dirty="0"/>
              <a:t> </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Instalación de la Asamblea General Ordinaria de Asociados correspondiente al año 2021.</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Llamado a lista y verificación del quórum</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Lectura y aprobación del orden del día</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Elección de la mesa directiva de la Asamblea.</a:t>
            </a:r>
            <a:endParaRPr lang="en-US" sz="5200" b="1" dirty="0">
              <a:latin typeface="Arial" panose="020B0604020202020204" pitchFamily="34" charset="0"/>
              <a:cs typeface="Arial" panose="020B0604020202020204" pitchFamily="34" charset="0"/>
            </a:endParaRPr>
          </a:p>
          <a:p>
            <a:pPr lvl="1"/>
            <a:r>
              <a:rPr lang="es-CO" sz="5200" b="1" dirty="0" smtClean="0">
                <a:latin typeface="Arial" panose="020B0604020202020204" pitchFamily="34" charset="0"/>
                <a:cs typeface="Arial" panose="020B0604020202020204" pitchFamily="34" charset="0"/>
              </a:rPr>
              <a:t>Presidente		Vicepresidente	Secretario(a</a:t>
            </a:r>
            <a:r>
              <a:rPr lang="es-CO" sz="5200" b="1" dirty="0">
                <a:latin typeface="Arial" panose="020B0604020202020204" pitchFamily="34" charset="0"/>
                <a:cs typeface="Arial" panose="020B0604020202020204" pitchFamily="34" charset="0"/>
              </a:rPr>
              <a:t>)</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Lectura y aprobación del reglamento de la Asamblea</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Lectura del concepto de la Comisión de aprobación del Acta anterior.</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Nombramiento de la Comisión </a:t>
            </a:r>
            <a:r>
              <a:rPr lang="es-CO" sz="5200" b="1" dirty="0" smtClean="0">
                <a:latin typeface="Arial" panose="020B0604020202020204" pitchFamily="34" charset="0"/>
                <a:cs typeface="Arial" panose="020B0604020202020204" pitchFamily="34" charset="0"/>
              </a:rPr>
              <a:t>verificadora y aprobadora </a:t>
            </a:r>
            <a:r>
              <a:rPr lang="es-CO" sz="5200" b="1" dirty="0">
                <a:latin typeface="Arial" panose="020B0604020202020204" pitchFamily="34" charset="0"/>
                <a:cs typeface="Arial" panose="020B0604020202020204" pitchFamily="34" charset="0"/>
              </a:rPr>
              <a:t>del </a:t>
            </a:r>
            <a:r>
              <a:rPr lang="es-CO" sz="5200" b="1" dirty="0" smtClean="0">
                <a:latin typeface="Arial" panose="020B0604020202020204" pitchFamily="34" charset="0"/>
                <a:cs typeface="Arial" panose="020B0604020202020204" pitchFamily="34" charset="0"/>
              </a:rPr>
              <a:t>Acta de la presente asamblea.</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Lectura de correspondencia de Asamblea</a:t>
            </a:r>
            <a:endParaRPr lang="en-US" sz="5200" b="1" dirty="0">
              <a:latin typeface="Arial" panose="020B0604020202020204" pitchFamily="34" charset="0"/>
              <a:cs typeface="Arial" panose="020B0604020202020204" pitchFamily="34" charset="0"/>
            </a:endParaRPr>
          </a:p>
          <a:p>
            <a:pPr lvl="0"/>
            <a:r>
              <a:rPr lang="es-CO" sz="5200" b="1" dirty="0">
                <a:latin typeface="Arial" panose="020B0604020202020204" pitchFamily="34" charset="0"/>
                <a:cs typeface="Arial" panose="020B0604020202020204" pitchFamily="34" charset="0"/>
              </a:rPr>
              <a:t>Presentación de informes</a:t>
            </a:r>
            <a:endParaRPr lang="en-US" sz="5200" b="1" dirty="0">
              <a:latin typeface="Arial" panose="020B0604020202020204" pitchFamily="34" charset="0"/>
              <a:cs typeface="Arial" panose="020B0604020202020204" pitchFamily="34" charset="0"/>
            </a:endParaRPr>
          </a:p>
          <a:p>
            <a:pPr lvl="1"/>
            <a:r>
              <a:rPr lang="es-CO" sz="5200" b="1" dirty="0">
                <a:latin typeface="Arial" panose="020B0604020202020204" pitchFamily="34" charset="0"/>
                <a:cs typeface="Arial" panose="020B0604020202020204" pitchFamily="34" charset="0"/>
              </a:rPr>
              <a:t>Informe Consejo de Administración y Gerencia</a:t>
            </a:r>
            <a:endParaRPr lang="en-US" sz="5200" b="1" dirty="0">
              <a:latin typeface="Arial" panose="020B0604020202020204" pitchFamily="34" charset="0"/>
              <a:cs typeface="Arial" panose="020B0604020202020204" pitchFamily="34" charset="0"/>
            </a:endParaRPr>
          </a:p>
          <a:p>
            <a:pPr lvl="1"/>
            <a:r>
              <a:rPr lang="es-CO" sz="5200" b="1" dirty="0">
                <a:latin typeface="Arial" panose="020B0604020202020204" pitchFamily="34" charset="0"/>
                <a:cs typeface="Arial" panose="020B0604020202020204" pitchFamily="34" charset="0"/>
              </a:rPr>
              <a:t>Informe Junta de Vigilancia</a:t>
            </a:r>
            <a:endParaRPr lang="en-US" sz="5200" b="1" dirty="0">
              <a:latin typeface="Arial" panose="020B0604020202020204" pitchFamily="34" charset="0"/>
              <a:cs typeface="Arial" panose="020B0604020202020204" pitchFamily="34" charset="0"/>
            </a:endParaRPr>
          </a:p>
          <a:p>
            <a:pPr lvl="1"/>
            <a:r>
              <a:rPr lang="es-CO" sz="5200" b="1" dirty="0">
                <a:latin typeface="Arial" panose="020B0604020202020204" pitchFamily="34" charset="0"/>
                <a:cs typeface="Arial" panose="020B0604020202020204" pitchFamily="34" charset="0"/>
              </a:rPr>
              <a:t>Informe de Comité de Educación</a:t>
            </a:r>
            <a:endParaRPr lang="en-US" sz="5200" b="1" dirty="0">
              <a:latin typeface="Arial" panose="020B0604020202020204" pitchFamily="34" charset="0"/>
              <a:cs typeface="Arial" panose="020B0604020202020204" pitchFamily="34" charset="0"/>
            </a:endParaRPr>
          </a:p>
          <a:p>
            <a:pPr lvl="1"/>
            <a:r>
              <a:rPr lang="es-CO" sz="5200" b="1" dirty="0">
                <a:latin typeface="Arial" panose="020B0604020202020204" pitchFamily="34" charset="0"/>
                <a:cs typeface="Arial" panose="020B0604020202020204" pitchFamily="34" charset="0"/>
              </a:rPr>
              <a:t>Informe de Comité de solidaridad</a:t>
            </a:r>
            <a:endParaRPr lang="en-US" sz="5200" b="1" dirty="0">
              <a:latin typeface="Arial" panose="020B0604020202020204" pitchFamily="34" charset="0"/>
              <a:cs typeface="Arial" panose="020B0604020202020204" pitchFamily="34" charset="0"/>
            </a:endParaRPr>
          </a:p>
          <a:p>
            <a:pPr lvl="1"/>
            <a:r>
              <a:rPr lang="es-CO" sz="5200" b="1" dirty="0">
                <a:latin typeface="Arial" panose="020B0604020202020204" pitchFamily="34" charset="0"/>
                <a:cs typeface="Arial" panose="020B0604020202020204" pitchFamily="34" charset="0"/>
              </a:rPr>
              <a:t>Informe de Comité de Ayuda Mutua</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10. Presentación de los Estados Financieros</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11. Dictamen del Revisor Fiscal</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12. Aprobación de los Estados Financieros con corte  </a:t>
            </a:r>
            <a:r>
              <a:rPr lang="es-CO" sz="5200" b="1" dirty="0" smtClean="0">
                <a:latin typeface="Arial" panose="020B0604020202020204" pitchFamily="34" charset="0"/>
                <a:cs typeface="Arial" panose="020B0604020202020204" pitchFamily="34" charset="0"/>
              </a:rPr>
              <a:t>31/12/2021</a:t>
            </a:r>
            <a:r>
              <a:rPr lang="es-CO" sz="5200" b="1" dirty="0">
                <a:latin typeface="Arial" panose="020B0604020202020204" pitchFamily="34" charset="0"/>
                <a:cs typeface="Arial" panose="020B0604020202020204" pitchFamily="34" charset="0"/>
              </a:rPr>
              <a:t>.</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13. Proyecto distribución de excedentes</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14. Ratificación nombramientos Junta de Vigilancia y </a:t>
            </a:r>
            <a:r>
              <a:rPr lang="es-CO" sz="5200" b="1" dirty="0" smtClean="0">
                <a:latin typeface="Arial" panose="020B0604020202020204" pitchFamily="34" charset="0"/>
                <a:cs typeface="Arial" panose="020B0604020202020204" pitchFamily="34" charset="0"/>
              </a:rPr>
              <a:t>control</a:t>
            </a:r>
            <a:r>
              <a:rPr lang="es-CO" sz="5200" b="1" dirty="0">
                <a:latin typeface="Arial" panose="020B0604020202020204" pitchFamily="34" charset="0"/>
                <a:cs typeface="Arial" panose="020B0604020202020204" pitchFamily="34" charset="0"/>
              </a:rPr>
              <a:t>.</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15. Proposiciones y varios</a:t>
            </a:r>
            <a:endParaRPr lang="en-US" sz="5200" b="1" dirty="0">
              <a:latin typeface="Arial" panose="020B0604020202020204" pitchFamily="34" charset="0"/>
              <a:cs typeface="Arial" panose="020B0604020202020204" pitchFamily="34" charset="0"/>
            </a:endParaRPr>
          </a:p>
          <a:p>
            <a:r>
              <a:rPr lang="es-CO" sz="5200" b="1" dirty="0">
                <a:latin typeface="Arial" panose="020B0604020202020204" pitchFamily="34" charset="0"/>
                <a:cs typeface="Arial" panose="020B0604020202020204" pitchFamily="34" charset="0"/>
              </a:rPr>
              <a:t>16. </a:t>
            </a:r>
            <a:r>
              <a:rPr lang="es-CO" sz="5200" b="1" dirty="0" smtClean="0">
                <a:latin typeface="Arial" panose="020B0604020202020204" pitchFamily="34" charset="0"/>
                <a:cs typeface="Arial" panose="020B0604020202020204" pitchFamily="34" charset="0"/>
              </a:rPr>
              <a:t>Clausura.</a:t>
            </a:r>
            <a:endParaRPr lang="en-US" sz="5200" b="1" dirty="0">
              <a:latin typeface="Arial" panose="020B0604020202020204" pitchFamily="34" charset="0"/>
              <a:cs typeface="Arial" panose="020B0604020202020204" pitchFamily="34" charset="0"/>
            </a:endParaRPr>
          </a:p>
          <a:p>
            <a:pPr marL="0" lvl="0" indent="0">
              <a:spcBef>
                <a:spcPts val="0"/>
              </a:spcBef>
              <a:buNone/>
            </a:pPr>
            <a:endParaRPr lang="es-ES" sz="4800" b="1" dirty="0" smtClean="0">
              <a:solidFill>
                <a:schemeClr val="tx1"/>
              </a:solidFill>
              <a:latin typeface="Arial" panose="020B0604020202020204" pitchFamily="34" charset="0"/>
              <a:cs typeface="Arial" panose="020B0604020202020204" pitchFamily="34" charset="0"/>
            </a:endParaRPr>
          </a:p>
          <a:p>
            <a:pPr marL="0" lvl="0" indent="0">
              <a:spcBef>
                <a:spcPts val="0"/>
              </a:spcBef>
              <a:buNone/>
            </a:pPr>
            <a:r>
              <a:rPr lang="es-ES" sz="4800" b="1" dirty="0">
                <a:solidFill>
                  <a:schemeClr val="tx1"/>
                </a:solidFill>
              </a:rPr>
              <a:t>  </a:t>
            </a:r>
            <a:endParaRPr lang="es-CO" sz="4800" b="1" dirty="0">
              <a:solidFill>
                <a:schemeClr val="tx1"/>
              </a:solidFill>
            </a:endParaRPr>
          </a:p>
          <a:p>
            <a:pPr marL="0" indent="0" algn="ctr">
              <a:spcBef>
                <a:spcPts val="600"/>
              </a:spcBef>
              <a:buNone/>
            </a:pPr>
            <a:r>
              <a:rPr lang="es-CO" sz="2800" dirty="0" smtClean="0">
                <a:solidFill>
                  <a:schemeClr val="bg1"/>
                </a:solidFill>
              </a:rPr>
              <a:t> </a:t>
            </a:r>
          </a:p>
          <a:p>
            <a:pPr marL="0" lvl="0" indent="0">
              <a:spcBef>
                <a:spcPts val="600"/>
              </a:spcBef>
              <a:buNone/>
            </a:pPr>
            <a:endParaRPr lang="es-CO" sz="1400" dirty="0">
              <a:solidFill>
                <a:schemeClr val="bg1"/>
              </a:solidFill>
            </a:endParaRPr>
          </a:p>
          <a:p>
            <a:pPr>
              <a:spcBef>
                <a:spcPts val="600"/>
              </a:spcBef>
            </a:pPr>
            <a:endParaRPr lang="es-CO" sz="1400" dirty="0">
              <a:solidFill>
                <a:schemeClr val="accent2">
                  <a:lumMod val="75000"/>
                </a:schemeClr>
              </a:solidFill>
            </a:endParaRPr>
          </a:p>
        </p:txBody>
      </p:sp>
    </p:spTree>
    <p:extLst>
      <p:ext uri="{BB962C8B-B14F-4D97-AF65-F5344CB8AC3E}">
        <p14:creationId xmlns:p14="http://schemas.microsoft.com/office/powerpoint/2010/main" val="409228838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marL="171450" lvl="0" indent="-171450" algn="l">
              <a:buFont typeface="Arial" panose="020B0604020202020204" pitchFamily="34" charset="0"/>
              <a:buChar char="•"/>
            </a:pP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321972" y="283335"/>
            <a:ext cx="11719774" cy="6863417"/>
          </a:xfrm>
          <a:prstGeom prst="rect">
            <a:avLst/>
          </a:prstGeom>
        </p:spPr>
        <p:txBody>
          <a:bodyPr wrap="square">
            <a:spAutoFit/>
          </a:bodyPr>
          <a:lstStyle/>
          <a:p>
            <a:pPr algn="ctr"/>
            <a:r>
              <a:rPr lang="es-CO" b="1" dirty="0"/>
              <a:t>INFORME DE GESTION DIRECTIVO Y EJECUTIVO – CORRESPONDIENTE AL AÑO </a:t>
            </a:r>
            <a:r>
              <a:rPr lang="es-CO" b="1" dirty="0" smtClean="0"/>
              <a:t>2021</a:t>
            </a:r>
            <a:endParaRPr lang="en-US" dirty="0"/>
          </a:p>
          <a:p>
            <a:r>
              <a:rPr lang="es-CO" b="1" dirty="0"/>
              <a:t/>
            </a:r>
            <a:br>
              <a:rPr lang="es-CO" b="1" dirty="0"/>
            </a:br>
            <a:r>
              <a:rPr lang="es-ES" dirty="0"/>
              <a:t> </a:t>
            </a:r>
            <a:r>
              <a:rPr lang="es-CO" dirty="0"/>
              <a:t>El Consejo de Administración y la Gerencia de Coomultransvilla presentan el siguiente informe a la Honorable Asamblea General Ordinaria de Asociados:</a:t>
            </a:r>
            <a:endParaRPr lang="en-US" dirty="0"/>
          </a:p>
          <a:p>
            <a:r>
              <a:rPr lang="es-CO" dirty="0"/>
              <a:t> </a:t>
            </a:r>
            <a:endParaRPr lang="en-US" dirty="0"/>
          </a:p>
          <a:p>
            <a:r>
              <a:rPr lang="es-CO" dirty="0"/>
              <a:t>El informe consta de los siguientes aspectos:</a:t>
            </a:r>
            <a:endParaRPr lang="en-US" dirty="0"/>
          </a:p>
          <a:p>
            <a:pPr lvl="0"/>
            <a:r>
              <a:rPr lang="es-CO" dirty="0"/>
              <a:t>Administrativo 	</a:t>
            </a:r>
            <a:r>
              <a:rPr lang="es-CO" b="1" dirty="0"/>
              <a:t>* </a:t>
            </a:r>
            <a:r>
              <a:rPr lang="es-CO" dirty="0"/>
              <a:t>Financiero	</a:t>
            </a:r>
            <a:r>
              <a:rPr lang="es-CO" b="1" dirty="0"/>
              <a:t>*</a:t>
            </a:r>
            <a:r>
              <a:rPr lang="es-CO" dirty="0"/>
              <a:t> Comercial 	</a:t>
            </a:r>
            <a:r>
              <a:rPr lang="es-CO" b="1" dirty="0"/>
              <a:t>* </a:t>
            </a:r>
            <a:r>
              <a:rPr lang="es-CO" dirty="0"/>
              <a:t>Jurídico y Legal	 * Desarrollo</a:t>
            </a:r>
            <a:endParaRPr lang="en-US" dirty="0"/>
          </a:p>
          <a:p>
            <a:r>
              <a:rPr lang="es-CO" b="1" dirty="0"/>
              <a:t>Administrativo:</a:t>
            </a:r>
            <a:r>
              <a:rPr lang="es-CO" dirty="0"/>
              <a:t> Dentro de las acciones desarrolladas al interior de Coomultransvilla durante el año 2021, se desarrollaron los siguientes puntos:</a:t>
            </a:r>
            <a:endParaRPr lang="en-US" dirty="0"/>
          </a:p>
          <a:p>
            <a:pPr marL="285750" lvl="0" indent="-285750">
              <a:buFont typeface="Arial" panose="020B0604020202020204" pitchFamily="34" charset="0"/>
              <a:buChar char="•"/>
            </a:pPr>
            <a:r>
              <a:rPr lang="es-CO" dirty="0"/>
              <a:t>Se han mantenido los procesos y documentación al día para mantener la certificación de calidad 2022, pagos oportunos de la seguridad social, cesantías e intereses de cesantías a: enero 31/2022 y febrero 14/2022.</a:t>
            </a:r>
            <a:endParaRPr lang="en-US" dirty="0"/>
          </a:p>
          <a:p>
            <a:pPr marL="285750" lvl="0" indent="-285750">
              <a:buFont typeface="Arial" panose="020B0604020202020204" pitchFamily="34" charset="0"/>
              <a:buChar char="•"/>
            </a:pPr>
            <a:r>
              <a:rPr lang="es-CO" dirty="0"/>
              <a:t>Los pagos correspondientes a arriendos del terminal de Villa de Leyva y Tunja se han efectuado correspondientemente.  </a:t>
            </a:r>
            <a:endParaRPr lang="en-US" dirty="0"/>
          </a:p>
          <a:p>
            <a:pPr marL="285750" lvl="0" indent="-285750">
              <a:buFont typeface="Arial" panose="020B0604020202020204" pitchFamily="34" charset="0"/>
              <a:buChar char="•"/>
            </a:pPr>
            <a:r>
              <a:rPr lang="es-CO" dirty="0"/>
              <a:t>Se efectuaron los reportes mensuales a Súper Puertos por medio del programa VIGIA de cada mes de forma oportuna y reporte a Min Transporte del programa de reposición cada fin de mes oportunamente.</a:t>
            </a:r>
            <a:endParaRPr lang="en-US" dirty="0"/>
          </a:p>
          <a:p>
            <a:pPr marL="285750" lvl="0" indent="-285750">
              <a:buFont typeface="Arial" panose="020B0604020202020204" pitchFamily="34" charset="0"/>
              <a:buChar char="•"/>
            </a:pPr>
            <a:r>
              <a:rPr lang="es-CO" dirty="0"/>
              <a:t>A partir del 01/01/2021 y hasta el 31/03/2021 no se efectuaron cobros de rodamiento y administración, también se condonó el mes de mayo de 2021.</a:t>
            </a:r>
            <a:endParaRPr lang="en-US" dirty="0"/>
          </a:p>
          <a:p>
            <a:pPr marL="285750" lvl="0" indent="-285750">
              <a:buFont typeface="Arial" panose="020B0604020202020204" pitchFamily="34" charset="0"/>
              <a:buChar char="•"/>
            </a:pPr>
            <a:r>
              <a:rPr lang="es-CO" dirty="0"/>
              <a:t>Se cancelaron oportunamente las tasas de vigilancia ante la Superintendencia de Puertos Y Transportes del año 2021.</a:t>
            </a:r>
            <a:endParaRPr lang="en-US" dirty="0"/>
          </a:p>
          <a:p>
            <a:pPr marL="285750" lvl="0" indent="-285750">
              <a:buFont typeface="Arial" panose="020B0604020202020204" pitchFamily="34" charset="0"/>
              <a:buChar char="•"/>
            </a:pPr>
            <a:r>
              <a:rPr lang="es-CO" dirty="0"/>
              <a:t>Se recibieron ingresos por arrendamiento del bien inmueble de la cooperativa por la suma de $14.400.000 (incluido IVA) a la señora Claudia Rico mensualmente durante el 2021.</a:t>
            </a:r>
            <a:endParaRPr lang="en-US" dirty="0"/>
          </a:p>
          <a:p>
            <a:endParaRPr lang="es-CO" dirty="0" smtClean="0"/>
          </a:p>
          <a:p>
            <a:pPr lvl="0"/>
            <a:endParaRPr lang="en-US" dirty="0"/>
          </a:p>
          <a:p>
            <a:r>
              <a:rPr lang="es-CO" sz="1300" dirty="0">
                <a:solidFill>
                  <a:schemeClr val="bg1"/>
                </a:solidFill>
              </a:rPr>
              <a:t/>
            </a:r>
            <a:br>
              <a:rPr lang="es-CO" sz="1300" dirty="0">
                <a:solidFill>
                  <a:schemeClr val="bg1"/>
                </a:solidFill>
              </a:rPr>
            </a:br>
            <a:endParaRPr lang="es-CO" sz="1300" dirty="0"/>
          </a:p>
        </p:txBody>
      </p:sp>
    </p:spTree>
    <p:extLst>
      <p:ext uri="{BB962C8B-B14F-4D97-AF65-F5344CB8AC3E}">
        <p14:creationId xmlns:p14="http://schemas.microsoft.com/office/powerpoint/2010/main" val="92628255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marL="171450" lvl="0" indent="-171450" algn="l">
              <a:buFont typeface="Arial" panose="020B0604020202020204" pitchFamily="34" charset="0"/>
              <a:buChar char="•"/>
            </a:pP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321972" y="283335"/>
            <a:ext cx="11719774" cy="8248412"/>
          </a:xfrm>
          <a:prstGeom prst="rect">
            <a:avLst/>
          </a:prstGeom>
        </p:spPr>
        <p:txBody>
          <a:bodyPr wrap="square">
            <a:spAutoFit/>
          </a:bodyPr>
          <a:lstStyle/>
          <a:p>
            <a:pPr algn="ctr"/>
            <a:r>
              <a:rPr lang="es-CO" b="1" dirty="0"/>
              <a:t>INFORME DE GESTION DIRECTIVO Y EJECUTIVO – CORRESPONDIENTE AL AÑO </a:t>
            </a:r>
            <a:r>
              <a:rPr lang="es-CO" b="1" dirty="0" smtClean="0"/>
              <a:t>2021</a:t>
            </a:r>
          </a:p>
          <a:p>
            <a:pPr lvl="0"/>
            <a:endParaRPr lang="es-ES" dirty="0"/>
          </a:p>
          <a:p>
            <a:pPr lvl="0"/>
            <a:r>
              <a:rPr lang="es-CO" dirty="0"/>
              <a:t> </a:t>
            </a:r>
            <a:endParaRPr lang="en-US" dirty="0"/>
          </a:p>
          <a:p>
            <a:pPr marL="285750" lvl="0" indent="-285750">
              <a:buFont typeface="Arial" panose="020B0604020202020204" pitchFamily="34" charset="0"/>
              <a:buChar char="•"/>
            </a:pPr>
            <a:r>
              <a:rPr lang="es-CO" dirty="0"/>
              <a:t>Se realizaron los gastos necesarios para adecuar los protocolos de bioseguridad, compras tales como; alcohol, tapabocas, y gel antibacterial.</a:t>
            </a:r>
            <a:endParaRPr lang="en-US" dirty="0"/>
          </a:p>
          <a:p>
            <a:pPr lvl="0"/>
            <a:endParaRPr lang="es-CO" dirty="0" smtClean="0"/>
          </a:p>
          <a:p>
            <a:pPr marL="285750" lvl="0" indent="-285750">
              <a:buFont typeface="Arial" panose="020B0604020202020204" pitchFamily="34" charset="0"/>
              <a:buChar char="•"/>
            </a:pPr>
            <a:r>
              <a:rPr lang="es-CO" dirty="0" smtClean="0"/>
              <a:t>De </a:t>
            </a:r>
            <a:r>
              <a:rPr lang="es-CO" dirty="0"/>
              <a:t>acuerdo al decreto Ley de Min Transporte No 575/2020, se procedió a devolver a cada asociado el 85% del valor ahorrado en la cuenta individual del Programa de Reposición, para lo cual cada asociado firmó oportunamente su respectiva acta individual. El valor de la devolución a 31/12/2021 fue de:</a:t>
            </a:r>
            <a:endParaRPr lang="en-US" dirty="0"/>
          </a:p>
          <a:p>
            <a:r>
              <a:rPr lang="es-CO" dirty="0"/>
              <a:t>Fdo. Intermunicipal 		$37.304. 109.oo</a:t>
            </a:r>
            <a:endParaRPr lang="en-US" dirty="0"/>
          </a:p>
          <a:p>
            <a:r>
              <a:rPr lang="es-CO" dirty="0"/>
              <a:t>Fdo. Otras modalidades	$94.163. 330.oo</a:t>
            </a:r>
            <a:endParaRPr lang="en-US" dirty="0"/>
          </a:p>
          <a:p>
            <a:pPr marL="285750" lvl="0" indent="-285750">
              <a:buFont typeface="Arial" panose="020B0604020202020204" pitchFamily="34" charset="0"/>
              <a:buChar char="•"/>
            </a:pPr>
            <a:r>
              <a:rPr lang="es-CO" dirty="0"/>
              <a:t>Se llevaron a cabo varias reuniones con la Alcaldía </a:t>
            </a:r>
            <a:r>
              <a:rPr lang="es-CO" dirty="0" err="1"/>
              <a:t>Mpal</a:t>
            </a:r>
            <a:r>
              <a:rPr lang="es-CO" dirty="0"/>
              <a:t> con el objeto de solicitar el incremento de las tarifas de los taxis, camionetas mixtas, no obteniendo una respuesta positiva por parte de ellos, reuniones que también incluyeron el tema del control de la piratería y acciones para contralar el incremento descontrolado de vehículos piratas en el municipio.</a:t>
            </a:r>
            <a:endParaRPr lang="en-US" dirty="0"/>
          </a:p>
          <a:p>
            <a:pPr marL="285750" lvl="0" indent="-285750">
              <a:buFont typeface="Arial" panose="020B0604020202020204" pitchFamily="34" charset="0"/>
              <a:buChar char="•"/>
            </a:pPr>
            <a:r>
              <a:rPr lang="es-CO" dirty="0"/>
              <a:t>Renovación de pólizas RC Y RCE Con la aseguradora la Equidad, las misma se solicitaron a los asociados ser canceladas en efectivo y dentro de un término de 2 meses a partir del 28/01/2022.</a:t>
            </a:r>
            <a:endParaRPr lang="en-US" dirty="0"/>
          </a:p>
          <a:p>
            <a:pPr lvl="0"/>
            <a:endParaRPr lang="es-CO" b="1" dirty="0" smtClean="0"/>
          </a:p>
          <a:p>
            <a:pPr marL="285750" lvl="0" indent="-285750">
              <a:buFont typeface="Arial" panose="020B0604020202020204" pitchFamily="34" charset="0"/>
              <a:buChar char="•"/>
            </a:pPr>
            <a:endParaRPr lang="es-CO" dirty="0"/>
          </a:p>
          <a:p>
            <a:pPr marL="285750" lvl="0" indent="-285750">
              <a:buFont typeface="Arial" panose="020B0604020202020204" pitchFamily="34" charset="0"/>
              <a:buChar char="•"/>
            </a:pPr>
            <a:endParaRPr lang="es-CO" dirty="0" smtClean="0"/>
          </a:p>
          <a:p>
            <a:pPr marL="285750" lvl="0" indent="-285750">
              <a:buFont typeface="Arial" panose="020B0604020202020204" pitchFamily="34" charset="0"/>
              <a:buChar char="•"/>
            </a:pPr>
            <a:endParaRPr lang="es-CO" dirty="0"/>
          </a:p>
          <a:p>
            <a:pPr marL="285750" lvl="0" indent="-285750">
              <a:buFont typeface="Arial" panose="020B0604020202020204" pitchFamily="34" charset="0"/>
              <a:buChar char="•"/>
            </a:pPr>
            <a:endParaRPr lang="es-CO" dirty="0" smtClean="0"/>
          </a:p>
          <a:p>
            <a:pPr marL="285750" lvl="0" indent="-285750">
              <a:buFont typeface="Arial" panose="020B0604020202020204" pitchFamily="34" charset="0"/>
              <a:buChar char="•"/>
            </a:pPr>
            <a:endParaRPr lang="es-CO" dirty="0"/>
          </a:p>
          <a:p>
            <a:pPr marL="285750" lvl="0" indent="-285750">
              <a:buFont typeface="Arial" panose="020B0604020202020204" pitchFamily="34" charset="0"/>
              <a:buChar char="•"/>
            </a:pPr>
            <a:endParaRPr lang="es-CO" dirty="0" smtClean="0"/>
          </a:p>
          <a:p>
            <a:pPr marL="285750" lvl="0" indent="-285750">
              <a:buFont typeface="Arial" panose="020B0604020202020204" pitchFamily="34" charset="0"/>
              <a:buChar char="•"/>
            </a:pPr>
            <a:endParaRPr lang="en-US" dirty="0"/>
          </a:p>
          <a:p>
            <a:r>
              <a:rPr lang="es-CO" b="1" dirty="0"/>
              <a:t/>
            </a:r>
            <a:br>
              <a:rPr lang="es-CO" b="1" dirty="0"/>
            </a:br>
            <a:r>
              <a:rPr lang="es-ES" dirty="0"/>
              <a:t> </a:t>
            </a:r>
            <a:r>
              <a:rPr lang="es-CO" sz="1300" dirty="0"/>
              <a:t/>
            </a:r>
            <a:br>
              <a:rPr lang="es-CO" sz="1300" dirty="0"/>
            </a:br>
            <a:endParaRPr lang="en-US" dirty="0"/>
          </a:p>
          <a:p>
            <a:r>
              <a:rPr lang="es-CO" sz="1300" dirty="0">
                <a:solidFill>
                  <a:schemeClr val="bg1"/>
                </a:solidFill>
              </a:rPr>
              <a:t/>
            </a:r>
            <a:br>
              <a:rPr lang="es-CO" sz="1300" dirty="0">
                <a:solidFill>
                  <a:schemeClr val="bg1"/>
                </a:solidFill>
              </a:rPr>
            </a:br>
            <a:endParaRPr lang="es-CO" sz="1300" dirty="0"/>
          </a:p>
        </p:txBody>
      </p:sp>
    </p:spTree>
    <p:extLst>
      <p:ext uri="{BB962C8B-B14F-4D97-AF65-F5344CB8AC3E}">
        <p14:creationId xmlns:p14="http://schemas.microsoft.com/office/powerpoint/2010/main" val="158099934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lvl="0" algn="l"/>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321972" y="283335"/>
            <a:ext cx="11719774" cy="6309420"/>
          </a:xfrm>
          <a:prstGeom prst="rect">
            <a:avLst/>
          </a:prstGeom>
        </p:spPr>
        <p:txBody>
          <a:bodyPr wrap="square">
            <a:spAutoFit/>
          </a:bodyPr>
          <a:lstStyle/>
          <a:p>
            <a:pPr algn="ctr"/>
            <a:r>
              <a:rPr lang="es-CO" b="1" dirty="0"/>
              <a:t>INFORME DE GESTION DIRECTIVO Y EJECUTIVO – CORRESPONDIENTE AL AÑO </a:t>
            </a:r>
            <a:r>
              <a:rPr lang="es-CO" b="1" dirty="0" smtClean="0"/>
              <a:t>2021</a:t>
            </a:r>
          </a:p>
          <a:p>
            <a:endParaRPr lang="en-US" dirty="0"/>
          </a:p>
          <a:p>
            <a:r>
              <a:rPr lang="es-CO" sz="1300" dirty="0">
                <a:solidFill>
                  <a:schemeClr val="bg1"/>
                </a:solidFill>
              </a:rPr>
              <a:t/>
            </a:r>
            <a:br>
              <a:rPr lang="es-CO" sz="1300" dirty="0">
                <a:solidFill>
                  <a:schemeClr val="bg1"/>
                </a:solidFill>
              </a:rPr>
            </a:br>
            <a:r>
              <a:rPr lang="es-CO" b="1" dirty="0"/>
              <a:t>Financiero</a:t>
            </a:r>
            <a:r>
              <a:rPr lang="es-CO" b="1" dirty="0" smtClean="0"/>
              <a:t>:</a:t>
            </a:r>
          </a:p>
          <a:p>
            <a:endParaRPr lang="es-CO" b="1" dirty="0"/>
          </a:p>
          <a:p>
            <a:endParaRPr lang="es-CO" b="1" dirty="0" smtClean="0"/>
          </a:p>
          <a:p>
            <a:endParaRPr lang="es-CO" b="1" dirty="0"/>
          </a:p>
          <a:p>
            <a:endParaRPr lang="es-CO" b="1" dirty="0" smtClean="0"/>
          </a:p>
          <a:p>
            <a:endParaRPr lang="es-CO" b="1" dirty="0"/>
          </a:p>
          <a:p>
            <a:endParaRPr lang="es-CO" b="1" dirty="0" smtClean="0"/>
          </a:p>
          <a:p>
            <a:r>
              <a:rPr lang="es-CO" b="1" dirty="0"/>
              <a:t>Comercial:</a:t>
            </a:r>
            <a:endParaRPr lang="en-US" dirty="0"/>
          </a:p>
          <a:p>
            <a:r>
              <a:rPr lang="es-CO" dirty="0"/>
              <a:t> </a:t>
            </a:r>
            <a:endParaRPr lang="en-US" dirty="0"/>
          </a:p>
          <a:p>
            <a:r>
              <a:rPr lang="es-CO" dirty="0"/>
              <a:t>COOMULTRANSVILLAA en 2021, licitó con la Alcaldía Municipal de Villa de Leyva por los siguientes contratos:</a:t>
            </a:r>
            <a:endParaRPr lang="en-US" dirty="0"/>
          </a:p>
          <a:p>
            <a:pPr lvl="0"/>
            <a:r>
              <a:rPr lang="es-CO" dirty="0"/>
              <a:t>Tiquetes para población vulnerable 					</a:t>
            </a:r>
            <a:r>
              <a:rPr lang="es-CO" dirty="0" smtClean="0"/>
              <a:t>	$</a:t>
            </a:r>
            <a:r>
              <a:rPr lang="es-CO" dirty="0"/>
              <a:t>22.000. 000.oo</a:t>
            </a:r>
            <a:endParaRPr lang="en-US" dirty="0"/>
          </a:p>
          <a:p>
            <a:pPr lvl="0"/>
            <a:r>
              <a:rPr lang="es-CO" dirty="0"/>
              <a:t>Camionetas con platón servicio especial				</a:t>
            </a:r>
            <a:r>
              <a:rPr lang="es-CO" dirty="0" smtClean="0"/>
              <a:t>		$</a:t>
            </a:r>
            <a:r>
              <a:rPr lang="es-CO" dirty="0"/>
              <a:t>17.250. 000.oo</a:t>
            </a:r>
            <a:endParaRPr lang="en-US" dirty="0"/>
          </a:p>
          <a:p>
            <a:pPr lvl="0"/>
            <a:r>
              <a:rPr lang="es-CO" dirty="0"/>
              <a:t> Se recibió dinero por concepto de transferencia la suma de	$16.036. 814.oo</a:t>
            </a:r>
            <a:endParaRPr lang="en-US" dirty="0"/>
          </a:p>
          <a:p>
            <a:r>
              <a:rPr lang="es-CO" b="1" dirty="0"/>
              <a:t> </a:t>
            </a:r>
            <a:endParaRPr lang="en-US" dirty="0"/>
          </a:p>
          <a:p>
            <a:r>
              <a:rPr lang="es-CO" b="1" dirty="0"/>
              <a:t>Jurídico:</a:t>
            </a:r>
            <a:endParaRPr lang="en-US" dirty="0"/>
          </a:p>
          <a:p>
            <a:r>
              <a:rPr lang="es-CO" dirty="0"/>
              <a:t>No hubo procesos ni en contra / favor.</a:t>
            </a:r>
            <a:endParaRPr lang="en-US" dirty="0"/>
          </a:p>
          <a:p>
            <a:r>
              <a:rPr lang="es-CO" dirty="0"/>
              <a:t> </a:t>
            </a:r>
            <a:endParaRPr lang="en-US" dirty="0"/>
          </a:p>
          <a:p>
            <a:endParaRPr lang="es-CO" b="1" dirty="0" smtClean="0"/>
          </a:p>
          <a:p>
            <a:endParaRPr lang="en-US" dirty="0"/>
          </a:p>
          <a:p>
            <a:endParaRPr lang="es-CO" sz="1300" dirty="0"/>
          </a:p>
        </p:txBody>
      </p:sp>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321971" y="1380535"/>
            <a:ext cx="8559269" cy="1383686"/>
          </a:xfrm>
          <a:prstGeom prst="rect">
            <a:avLst/>
          </a:prstGeom>
          <a:noFill/>
          <a:ln>
            <a:noFill/>
          </a:ln>
        </p:spPr>
      </p:pic>
    </p:spTree>
    <p:extLst>
      <p:ext uri="{BB962C8B-B14F-4D97-AF65-F5344CB8AC3E}">
        <p14:creationId xmlns:p14="http://schemas.microsoft.com/office/powerpoint/2010/main" val="42290353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95848" y="0"/>
            <a:ext cx="11719774" cy="6754968"/>
          </a:xfrm>
        </p:spPr>
        <p:txBody>
          <a:bodyPr>
            <a:normAutofit fontScale="90000"/>
          </a:bodyPr>
          <a:lstStyle/>
          <a:p>
            <a:pPr marL="171450" lvl="0" indent="-171450" algn="l">
              <a:buFont typeface="Arial" panose="020B0604020202020204" pitchFamily="34" charset="0"/>
              <a:buChar char="•"/>
            </a:pP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269420" y="0"/>
            <a:ext cx="11719774" cy="7771358"/>
          </a:xfrm>
          <a:prstGeom prst="rect">
            <a:avLst/>
          </a:prstGeom>
        </p:spPr>
        <p:txBody>
          <a:bodyPr wrap="square">
            <a:spAutoFit/>
          </a:bodyPr>
          <a:lstStyle/>
          <a:p>
            <a:pPr algn="ctr"/>
            <a:r>
              <a:rPr lang="es-CO" b="1" dirty="0"/>
              <a:t>INFORME DE GESTION DIRECTIVO Y EJECUTIVO – CORRESPONDIENTE AL AÑO </a:t>
            </a:r>
            <a:r>
              <a:rPr lang="es-CO" b="1" dirty="0" smtClean="0"/>
              <a:t>2021</a:t>
            </a:r>
          </a:p>
          <a:p>
            <a:pPr algn="ctr"/>
            <a:r>
              <a:rPr lang="es-CO" b="1" dirty="0" smtClean="0"/>
              <a:t>Evolución </a:t>
            </a:r>
            <a:r>
              <a:rPr lang="es-CO" b="1" dirty="0"/>
              <a:t>previsible de la empresa: </a:t>
            </a:r>
            <a:endParaRPr lang="es-CO" b="1" dirty="0" smtClean="0"/>
          </a:p>
          <a:p>
            <a:r>
              <a:rPr lang="es-CO" b="1" dirty="0" smtClean="0"/>
              <a:t>Administrativo </a:t>
            </a:r>
            <a:r>
              <a:rPr lang="es-CO" b="1" dirty="0"/>
              <a:t>– Comercial:</a:t>
            </a:r>
            <a:r>
              <a:rPr lang="es-CO" dirty="0"/>
              <a:t> Los Objetivos de la compañía son los siguientes.</a:t>
            </a:r>
            <a:endParaRPr lang="en-US" dirty="0"/>
          </a:p>
          <a:p>
            <a:pPr marL="285750" lvl="0" indent="-285750">
              <a:buFont typeface="Arial" panose="020B0604020202020204" pitchFamily="34" charset="0"/>
              <a:buChar char="•"/>
            </a:pPr>
            <a:r>
              <a:rPr lang="es-CO" dirty="0"/>
              <a:t>Mantener El sistema de Gestión de Calidad </a:t>
            </a:r>
            <a:r>
              <a:rPr lang="es-CO" dirty="0" smtClean="0"/>
              <a:t>-SISO</a:t>
            </a:r>
            <a:endParaRPr lang="en-US" dirty="0"/>
          </a:p>
          <a:p>
            <a:pPr marL="285750" lvl="0" indent="-285750">
              <a:buFont typeface="Arial" panose="020B0604020202020204" pitchFamily="34" charset="0"/>
              <a:buChar char="•"/>
            </a:pPr>
            <a:r>
              <a:rPr lang="es-CO" dirty="0"/>
              <a:t>Mantener el personal necesario para continuar con los procesos de calidad y rodamiento</a:t>
            </a:r>
            <a:endParaRPr lang="en-US" dirty="0"/>
          </a:p>
          <a:p>
            <a:pPr marL="285750" lvl="0" indent="-285750">
              <a:buFont typeface="Arial" panose="020B0604020202020204" pitchFamily="34" charset="0"/>
              <a:buChar char="•"/>
            </a:pPr>
            <a:r>
              <a:rPr lang="es-CO" dirty="0"/>
              <a:t>Gestionar ante las autoridades gubernamentales los lineamientos, decretos, que permitan regular la operación del Terminal de Transporte, regulando el manejo del servicio informal.</a:t>
            </a:r>
            <a:endParaRPr lang="en-US" dirty="0"/>
          </a:p>
          <a:p>
            <a:pPr marL="285750" lvl="0" indent="-285750">
              <a:buFont typeface="Arial" panose="020B0604020202020204" pitchFamily="34" charset="0"/>
              <a:buChar char="•"/>
            </a:pPr>
            <a:r>
              <a:rPr lang="es-CO" dirty="0"/>
              <a:t>Gestionar las tarifas del transporte Tipo Taxi ante las autoridades gubernamentales para el 2022.</a:t>
            </a:r>
            <a:endParaRPr lang="en-US" dirty="0"/>
          </a:p>
          <a:p>
            <a:r>
              <a:rPr lang="es-CO" dirty="0"/>
              <a:t> </a:t>
            </a:r>
            <a:endParaRPr lang="en-US" dirty="0"/>
          </a:p>
          <a:p>
            <a:r>
              <a:rPr lang="es-CO" b="1" dirty="0"/>
              <a:t>Operativo:</a:t>
            </a:r>
            <a:endParaRPr lang="en-US" dirty="0"/>
          </a:p>
          <a:p>
            <a:pPr marL="285750" lvl="0" indent="-285750">
              <a:buFont typeface="Arial" panose="020B0604020202020204" pitchFamily="34" charset="0"/>
              <a:buChar char="•"/>
            </a:pPr>
            <a:r>
              <a:rPr lang="es-CO" dirty="0"/>
              <a:t>Llevar a cabo las revisiones preventivas y correctivas, así como los protocolos de alistamientos para cumplimiento de la norma (Res 315/13)</a:t>
            </a:r>
            <a:endParaRPr lang="en-US" dirty="0"/>
          </a:p>
          <a:p>
            <a:pPr marL="285750" lvl="0" indent="-285750">
              <a:buFont typeface="Arial" panose="020B0604020202020204" pitchFamily="34" charset="0"/>
              <a:buChar char="•"/>
            </a:pPr>
            <a:r>
              <a:rPr lang="es-CO" dirty="0"/>
              <a:t>Mantener los procesos de SISO encaminados a cumplimiento de la norma.</a:t>
            </a:r>
            <a:endParaRPr lang="en-US" dirty="0"/>
          </a:p>
          <a:p>
            <a:r>
              <a:rPr lang="es-CO" dirty="0"/>
              <a:t> </a:t>
            </a:r>
            <a:endParaRPr lang="en-US" dirty="0"/>
          </a:p>
          <a:p>
            <a:r>
              <a:rPr lang="es-CO" b="1" dirty="0"/>
              <a:t>Jurídico: </a:t>
            </a:r>
            <a:r>
              <a:rPr lang="es-CO" dirty="0"/>
              <a:t>Atender las demandas que llegasen a interponerse a favor o en contra.</a:t>
            </a:r>
            <a:endParaRPr lang="en-US" dirty="0"/>
          </a:p>
          <a:p>
            <a:r>
              <a:rPr lang="es-CO" dirty="0"/>
              <a:t>Interponer nuevos procesos jurídicos para recuperación de cartera</a:t>
            </a:r>
            <a:endParaRPr lang="en-US" dirty="0"/>
          </a:p>
          <a:p>
            <a:endParaRPr lang="es-CO" b="1" dirty="0" smtClean="0"/>
          </a:p>
          <a:p>
            <a:r>
              <a:rPr lang="es-CO" b="1" dirty="0" smtClean="0"/>
              <a:t>Otros </a:t>
            </a:r>
            <a:r>
              <a:rPr lang="es-CO" b="1" dirty="0"/>
              <a:t>aspectos: </a:t>
            </a:r>
            <a:r>
              <a:rPr lang="es-CO" dirty="0"/>
              <a:t>La empresa Coomultransvilla al evaluar los riesgos potenciales de acuerdo a la actividad desarrollada, se proyecta como una empresa ágil y dinámica que podrá operar adecuadamente durante el 2021 que presenta recuperación económica a pesar de que en el 2021 se mantuvo la pandemia COVID-19</a:t>
            </a:r>
            <a:r>
              <a:rPr lang="es-CO" dirty="0" smtClean="0"/>
              <a:t>.</a:t>
            </a:r>
          </a:p>
          <a:p>
            <a:r>
              <a:rPr lang="es-CO" b="1" dirty="0"/>
              <a:t> </a:t>
            </a:r>
            <a:endParaRPr lang="en-US" dirty="0"/>
          </a:p>
          <a:p>
            <a:r>
              <a:rPr lang="es-CO" b="1" dirty="0"/>
              <a:t>CONSEJO DE ADMINISTRACION			GERENTE</a:t>
            </a:r>
            <a:endParaRPr lang="en-US" dirty="0"/>
          </a:p>
          <a:p>
            <a:r>
              <a:rPr lang="es-CO" b="1" dirty="0"/>
              <a:t>(O.D.F.)						</a:t>
            </a:r>
            <a:endParaRPr lang="en-US" dirty="0"/>
          </a:p>
          <a:p>
            <a:endParaRPr lang="es-CO" dirty="0"/>
          </a:p>
          <a:p>
            <a:endParaRPr lang="es-CO" dirty="0" smtClean="0"/>
          </a:p>
          <a:p>
            <a:endParaRPr lang="es-CO" dirty="0"/>
          </a:p>
          <a:p>
            <a:endParaRPr lang="en-US" dirty="0"/>
          </a:p>
          <a:p>
            <a:endParaRPr lang="es-CO" sz="1300" dirty="0"/>
          </a:p>
        </p:txBody>
      </p:sp>
    </p:spTree>
    <p:extLst>
      <p:ext uri="{BB962C8B-B14F-4D97-AF65-F5344CB8AC3E}">
        <p14:creationId xmlns:p14="http://schemas.microsoft.com/office/powerpoint/2010/main" val="378676887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lvl="0" algn="l"/>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321972" y="283335"/>
            <a:ext cx="11719774" cy="6463308"/>
          </a:xfrm>
          <a:prstGeom prst="rect">
            <a:avLst/>
          </a:prstGeom>
        </p:spPr>
        <p:txBody>
          <a:bodyPr wrap="square">
            <a:spAutoFit/>
          </a:bodyPr>
          <a:lstStyle/>
          <a:p>
            <a:pPr algn="ctr"/>
            <a:r>
              <a:rPr lang="es-CO" b="1" dirty="0"/>
              <a:t>INFORME DE GESTION DIRECTIVO Y EJECUTIVO – CORRESPONDIENTE AL AÑO </a:t>
            </a:r>
            <a:r>
              <a:rPr lang="es-CO" b="1" dirty="0" smtClean="0"/>
              <a:t>2021</a:t>
            </a:r>
          </a:p>
          <a:p>
            <a:pPr algn="ctr"/>
            <a:endParaRPr lang="en-US" dirty="0"/>
          </a:p>
          <a:p>
            <a:pPr lvl="0"/>
            <a:r>
              <a:rPr lang="es-CO" b="1" dirty="0"/>
              <a:t> </a:t>
            </a:r>
            <a:r>
              <a:rPr lang="es-CO" dirty="0"/>
              <a:t>En cuento a la Ley de Derechos de autor la Cooperativa está cumpliendo debidamente con los licenciamientos requeridos tanto por el Software utilizado, así como por </a:t>
            </a:r>
            <a:r>
              <a:rPr lang="es-CO" dirty="0" err="1"/>
              <a:t>Sayco</a:t>
            </a:r>
            <a:r>
              <a:rPr lang="es-CO" dirty="0"/>
              <a:t> </a:t>
            </a:r>
            <a:r>
              <a:rPr lang="es-CO" dirty="0" err="1"/>
              <a:t>Acinpro</a:t>
            </a:r>
            <a:r>
              <a:rPr lang="es-CO" dirty="0"/>
              <a:t> a quienes se les canceló la suma de $2.000. 000.oo por los impuestos del 2020 como para el 2021.</a:t>
            </a:r>
            <a:endParaRPr lang="en-US" dirty="0"/>
          </a:p>
          <a:p>
            <a:pPr lvl="0"/>
            <a:r>
              <a:rPr lang="es-CO" dirty="0"/>
              <a:t>Se han cumplido oportunamente con los aportes a la seguridad social de los trabajadores y demás obligaciones laborales que competen a Coomultransvilla.</a:t>
            </a:r>
            <a:endParaRPr lang="en-US" dirty="0"/>
          </a:p>
          <a:p>
            <a:r>
              <a:rPr lang="es-CO" b="1" dirty="0"/>
              <a:t> </a:t>
            </a:r>
            <a:endParaRPr lang="en-US" dirty="0"/>
          </a:p>
          <a:p>
            <a:r>
              <a:rPr lang="es-CO" b="1" dirty="0"/>
              <a:t>Algunos hechos posteriores al cierre 2021:</a:t>
            </a:r>
            <a:endParaRPr lang="en-US" dirty="0"/>
          </a:p>
          <a:p>
            <a:r>
              <a:rPr lang="es-CO" dirty="0"/>
              <a:t>Referente a los hechos que se han sucedido posterior al cierre de la operación 2021, Licitación ante la Alcaldía de Villa De Leyva para el transporte de la población vulnerable Villa de Leyva – Tunja; la cual fue adjudicada por $27.995.000.000 para ejecutarse en 2022, </a:t>
            </a:r>
            <a:endParaRPr lang="en-US" dirty="0"/>
          </a:p>
          <a:p>
            <a:r>
              <a:rPr lang="es-CO" dirty="0"/>
              <a:t> </a:t>
            </a:r>
            <a:endParaRPr lang="en-US" dirty="0"/>
          </a:p>
          <a:p>
            <a:r>
              <a:rPr lang="es-CO" dirty="0"/>
              <a:t>El despacho para intermunicipales con tiquete electrónico ya está en implementación para funcionar el 01 abril/2022.</a:t>
            </a:r>
            <a:endParaRPr lang="en-US" dirty="0"/>
          </a:p>
          <a:p>
            <a:r>
              <a:rPr lang="es-CO" dirty="0"/>
              <a:t> </a:t>
            </a:r>
            <a:endParaRPr lang="en-US" dirty="0"/>
          </a:p>
          <a:p>
            <a:r>
              <a:rPr lang="es-CO" dirty="0"/>
              <a:t>El Municipio de Villa de Leyva proyecta realizar modificaciones en el terminal de transporte, realizando los siguientes cambios:</a:t>
            </a:r>
            <a:endParaRPr lang="en-US" dirty="0"/>
          </a:p>
          <a:p>
            <a:pPr lvl="0"/>
            <a:r>
              <a:rPr lang="es-CO" dirty="0"/>
              <a:t>Que los 4 locales donde están las oficinas se convertirán en taquillas. Cada taquilla tiene un costo de $300.000 arriendo mensual. (Solo taquillas)</a:t>
            </a:r>
            <a:endParaRPr lang="en-US" dirty="0"/>
          </a:p>
          <a:p>
            <a:pPr lvl="0"/>
            <a:r>
              <a:rPr lang="es-CO" dirty="0"/>
              <a:t>Debemos arrendar una oficina valor $800. 000.oo</a:t>
            </a:r>
            <a:endParaRPr lang="en-US" dirty="0"/>
          </a:p>
          <a:p>
            <a:pPr lvl="0"/>
            <a:r>
              <a:rPr lang="es-CO" dirty="0"/>
              <a:t>Se proyectan modificaciones para sacar piratas del termina y dejar todas las modalidades en las bahías externas. Costo diario $1. 000.oo por vehículo</a:t>
            </a:r>
            <a:r>
              <a:rPr lang="es-CO" dirty="0" smtClean="0"/>
              <a:t>.</a:t>
            </a:r>
            <a:endParaRPr lang="es-CO" sz="1300" dirty="0"/>
          </a:p>
        </p:txBody>
      </p:sp>
    </p:spTree>
    <p:extLst>
      <p:ext uri="{BB962C8B-B14F-4D97-AF65-F5344CB8AC3E}">
        <p14:creationId xmlns:p14="http://schemas.microsoft.com/office/powerpoint/2010/main" val="131729997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321972" y="103032"/>
            <a:ext cx="11719774" cy="6754968"/>
          </a:xfrm>
        </p:spPr>
        <p:txBody>
          <a:bodyPr>
            <a:normAutofit fontScale="90000"/>
          </a:bodyPr>
          <a:lstStyle/>
          <a:p>
            <a:pPr marL="171450" lvl="0" indent="-171450" algn="l">
              <a:buFont typeface="Arial" panose="020B0604020202020204" pitchFamily="34" charset="0"/>
              <a:buChar char="•"/>
            </a:pP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b="1" dirty="0">
                <a:solidFill>
                  <a:schemeClr val="bg1"/>
                </a:solidFill>
              </a:rPr>
              <a:t/>
            </a:r>
            <a:br>
              <a:rPr lang="es-ES" sz="1200" b="1" dirty="0">
                <a:solidFill>
                  <a:schemeClr val="bg1"/>
                </a:solidFill>
              </a:rPr>
            </a:br>
            <a:r>
              <a:rPr lang="es-ES" sz="1200" b="1" dirty="0" smtClean="0">
                <a:solidFill>
                  <a:schemeClr val="bg1"/>
                </a:solidFill>
              </a:rPr>
              <a:t/>
            </a:r>
            <a:br>
              <a:rPr lang="es-ES" sz="1200" b="1" dirty="0" smtClean="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ES" sz="1200" dirty="0" smtClean="0">
                <a:solidFill>
                  <a:schemeClr val="bg1"/>
                </a:solidFill>
              </a:rPr>
              <a:t/>
            </a:r>
            <a:br>
              <a:rPr lang="es-ES" sz="1200" dirty="0" smtClean="0">
                <a:solidFill>
                  <a:schemeClr val="bg1"/>
                </a:solidFill>
              </a:rPr>
            </a:br>
            <a:r>
              <a:rPr lang="es-ES" sz="1200" dirty="0">
                <a:solidFill>
                  <a:schemeClr val="bg1"/>
                </a:solidFill>
              </a:rPr>
              <a:t/>
            </a:r>
            <a:br>
              <a:rPr lang="es-ES" sz="1200" dirty="0">
                <a:solidFill>
                  <a:schemeClr val="bg1"/>
                </a:solidFill>
              </a:rPr>
            </a:br>
            <a:r>
              <a:rPr lang="es-CO" sz="3600" b="1" dirty="0">
                <a:solidFill>
                  <a:schemeClr val="bg1"/>
                </a:solidFill>
              </a:rPr>
              <a:t/>
            </a:r>
            <a:br>
              <a:rPr lang="es-CO" sz="3600" b="1" dirty="0">
                <a:solidFill>
                  <a:schemeClr val="bg1"/>
                </a:solidFill>
              </a:rPr>
            </a:br>
            <a:r>
              <a:rPr lang="es-CO" sz="3600" dirty="0">
                <a:solidFill>
                  <a:schemeClr val="bg1"/>
                </a:solidFill>
              </a:rPr>
              <a:t/>
            </a:r>
            <a:br>
              <a:rPr lang="es-CO" sz="3600" dirty="0">
                <a:solidFill>
                  <a:schemeClr val="bg1"/>
                </a:solidFill>
              </a:rPr>
            </a:br>
            <a:endParaRPr lang="es-CO" sz="3600" dirty="0">
              <a:solidFill>
                <a:schemeClr val="bg1"/>
              </a:solidFill>
            </a:endParaRPr>
          </a:p>
        </p:txBody>
      </p:sp>
      <p:sp>
        <p:nvSpPr>
          <p:cNvPr id="6" name="Rectángulo 5"/>
          <p:cNvSpPr/>
          <p:nvPr/>
        </p:nvSpPr>
        <p:spPr>
          <a:xfrm>
            <a:off x="91440" y="103033"/>
            <a:ext cx="11950306" cy="9879628"/>
          </a:xfrm>
          <a:prstGeom prst="rect">
            <a:avLst/>
          </a:prstGeom>
        </p:spPr>
        <p:txBody>
          <a:bodyPr wrap="square">
            <a:spAutoFit/>
          </a:bodyPr>
          <a:lstStyle/>
          <a:p>
            <a:pPr algn="ctr"/>
            <a:r>
              <a:rPr lang="es-CO" b="1" dirty="0"/>
              <a:t>INFORME </a:t>
            </a:r>
            <a:r>
              <a:rPr lang="es-CO" b="1" dirty="0" smtClean="0"/>
              <a:t>JUNTA DE VIGILANCIA Y CONTROL - </a:t>
            </a:r>
            <a:endParaRPr lang="en-US" sz="2400" dirty="0"/>
          </a:p>
          <a:p>
            <a:r>
              <a:rPr lang="es-ES" sz="1400" dirty="0" smtClean="0"/>
              <a:t>Villa </a:t>
            </a:r>
            <a:r>
              <a:rPr lang="es-ES" sz="1400" dirty="0"/>
              <a:t>de Leyva, 31 de marzo de 2021</a:t>
            </a:r>
            <a:endParaRPr lang="en-US" sz="1400" dirty="0"/>
          </a:p>
          <a:p>
            <a:r>
              <a:rPr lang="es-ES" sz="1400" dirty="0"/>
              <a:t> </a:t>
            </a:r>
            <a:endParaRPr lang="en-US" sz="1400" dirty="0"/>
          </a:p>
          <a:p>
            <a:r>
              <a:rPr lang="es-ES" sz="1400" b="1" dirty="0"/>
              <a:t>Señores</a:t>
            </a:r>
            <a:endParaRPr lang="en-US" sz="1400" dirty="0"/>
          </a:p>
          <a:p>
            <a:r>
              <a:rPr lang="es-ES" sz="1400" b="1" dirty="0"/>
              <a:t>ASAMBLEA GENERAL ORDINARIA DE ASOCIADOS 2021</a:t>
            </a:r>
            <a:endParaRPr lang="en-US" sz="1400" dirty="0"/>
          </a:p>
          <a:p>
            <a:r>
              <a:rPr lang="es-ES" sz="1400" b="1" dirty="0"/>
              <a:t>Ciudad</a:t>
            </a:r>
            <a:endParaRPr lang="en-US" sz="1400" dirty="0"/>
          </a:p>
          <a:p>
            <a:r>
              <a:rPr lang="es-ES" sz="1400" dirty="0"/>
              <a:t> </a:t>
            </a:r>
            <a:endParaRPr lang="en-US" sz="1400" dirty="0"/>
          </a:p>
          <a:p>
            <a:r>
              <a:rPr lang="es-ES" sz="1400" dirty="0"/>
              <a:t> </a:t>
            </a:r>
            <a:r>
              <a:rPr lang="es-ES" sz="1400" dirty="0" smtClean="0"/>
              <a:t>Durante </a:t>
            </a:r>
            <a:r>
              <a:rPr lang="es-ES" sz="1400" dirty="0"/>
              <a:t>el año de servicio 2020, La Junta de Vigilancia y Control, de acuerdo a lo ordenado en los estatutos de Coomultransvilla, llevó a cabo las siguientes acciones tendientes a dar cumplimiento al proceso de control y vigilancia, así;</a:t>
            </a:r>
            <a:endParaRPr lang="en-US" sz="1400" dirty="0"/>
          </a:p>
          <a:p>
            <a:r>
              <a:rPr lang="es-ES" sz="1400" dirty="0"/>
              <a:t> </a:t>
            </a:r>
            <a:endParaRPr lang="en-US" sz="1400" dirty="0"/>
          </a:p>
          <a:p>
            <a:pPr lvl="0"/>
            <a:r>
              <a:rPr lang="es-ES" sz="1400" dirty="0"/>
              <a:t>Se llevaron a cabo reuniones ordinarias durante el año 2020, que permitieron analizar, verificar, comprobar; que la cooperativa aplicara los estatutos, normas, decretos, </a:t>
            </a:r>
            <a:r>
              <a:rPr lang="es-ES" sz="1400" dirty="0" err="1"/>
              <a:t>etc</a:t>
            </a:r>
            <a:r>
              <a:rPr lang="es-ES" sz="1400" dirty="0"/>
              <a:t>, en las cuales se ha plasmado debidamente los principios solidarios y actuaciones tendientes al cumplimiento del acuerdo solidario. Que los mismos se han aplicado debidamente por parte de los órganos de administración.</a:t>
            </a:r>
            <a:endParaRPr lang="en-US" sz="1400" dirty="0"/>
          </a:p>
          <a:p>
            <a:pPr lvl="0"/>
            <a:r>
              <a:rPr lang="es-ES" sz="1400" dirty="0"/>
              <a:t>La Junta de Vigilancia y Control, asistió a algunas reuniones del Consejo de Admón por invitación de este órgano, encontrándose que las mismas se han ajustado a lo dispuesto en sus reglamentos y el estatuto.</a:t>
            </a:r>
            <a:endParaRPr lang="en-US" sz="1400" dirty="0"/>
          </a:p>
          <a:p>
            <a:pPr lvl="0"/>
            <a:r>
              <a:rPr lang="es-ES" sz="1400" dirty="0"/>
              <a:t>Durante la vigencia 2020, no se presentaron requerimientos, investigaciones u otras acciones contra asociados porque estos incumplieran el acuerdo cooperativo.</a:t>
            </a:r>
            <a:endParaRPr lang="en-US" sz="1400" dirty="0"/>
          </a:p>
          <a:p>
            <a:pPr lvl="0"/>
            <a:r>
              <a:rPr lang="es-ES" sz="1400" dirty="0"/>
              <a:t>La Junta de Vigilancia verificó la implementación de protocolos durante la prestación del servicio de transporte con ocasión a la pandemia Covid-19 y radicación de los mismos ante los diferentes entes territoriales (Alcaldías diferentes municipios; Villa de Leyva, Sáchica, Chiquinquirá, Arcabuco, Santa Sofía, Ráquira, Terminal de Tunja).</a:t>
            </a:r>
            <a:endParaRPr lang="en-US" sz="1400" dirty="0"/>
          </a:p>
          <a:p>
            <a:pPr lvl="0"/>
            <a:r>
              <a:rPr lang="es-ES" sz="1400" dirty="0"/>
              <a:t>Se verificó que se llevaran a cabo los procesos de concertación, re-apertura y control de rutas en los distintos municipios donde se tiene operación de transporte; una vez se otorgó permiso para operar en el mes de septiembre de 2020 por estos entes territoriales.</a:t>
            </a:r>
            <a:endParaRPr lang="en-US" sz="1400" dirty="0"/>
          </a:p>
          <a:p>
            <a:r>
              <a:rPr lang="es-ES" sz="1400" dirty="0"/>
              <a:t> </a:t>
            </a:r>
            <a:endParaRPr lang="en-US" sz="1400" dirty="0"/>
          </a:p>
          <a:p>
            <a:r>
              <a:rPr lang="es-ES" sz="1400" dirty="0"/>
              <a:t>Por lo anterior se informa a la honorable Asamblea que las acciones llevadas a cabo en el 2020 por la administración, asociados y funcionarios, han sido guiadas por el estatuto y demás normas concordantes para el buen funcionamiento de la Cooperativa.</a:t>
            </a:r>
            <a:endParaRPr lang="en-US" sz="1400" dirty="0"/>
          </a:p>
          <a:p>
            <a:r>
              <a:rPr lang="es-ES" sz="1400" dirty="0"/>
              <a:t> </a:t>
            </a:r>
            <a:endParaRPr lang="en-US" sz="1400" dirty="0"/>
          </a:p>
          <a:p>
            <a:r>
              <a:rPr lang="es-ES" sz="1400" dirty="0"/>
              <a:t>Sin otro particular,</a:t>
            </a:r>
            <a:endParaRPr lang="en-US" sz="1400" dirty="0"/>
          </a:p>
          <a:p>
            <a:r>
              <a:rPr lang="es-ES" sz="1400" dirty="0"/>
              <a:t> </a:t>
            </a:r>
            <a:r>
              <a:rPr lang="es-ES" sz="1400" dirty="0" smtClean="0"/>
              <a:t>Atentamente</a:t>
            </a:r>
            <a:r>
              <a:rPr lang="es-ES" sz="1400" dirty="0"/>
              <a:t>,</a:t>
            </a:r>
            <a:endParaRPr lang="en-US" sz="1400" dirty="0"/>
          </a:p>
          <a:p>
            <a:r>
              <a:rPr lang="es-ES" sz="1400" dirty="0"/>
              <a:t> </a:t>
            </a:r>
            <a:endParaRPr lang="en-US" sz="1400" dirty="0"/>
          </a:p>
          <a:p>
            <a:r>
              <a:rPr lang="es-ES" sz="1400" dirty="0"/>
              <a:t> </a:t>
            </a:r>
            <a:r>
              <a:rPr lang="es-ES" sz="1400" b="1" dirty="0" smtClean="0"/>
              <a:t>ELBAR </a:t>
            </a:r>
            <a:r>
              <a:rPr lang="es-ES" sz="1400" b="1" dirty="0"/>
              <a:t>PAEZ						DAVID ROSSO 	  	 YUBER RUIZ.</a:t>
            </a:r>
            <a:endParaRPr lang="en-US" sz="1400" dirty="0"/>
          </a:p>
          <a:p>
            <a:r>
              <a:rPr lang="es-ES" sz="1400" b="1" dirty="0"/>
              <a:t>JUNTA DE VIGILANCIA Y CONTROL 2019-2021.</a:t>
            </a:r>
            <a:endParaRPr lang="en-US" sz="1400" dirty="0"/>
          </a:p>
          <a:p>
            <a:pPr marL="285750" lvl="0" indent="-285750">
              <a:buFont typeface="Arial" panose="020B0604020202020204" pitchFamily="34" charset="0"/>
              <a:buChar char="•"/>
            </a:pPr>
            <a:endParaRPr lang="es-CO" sz="1400" dirty="0" smtClean="0"/>
          </a:p>
          <a:p>
            <a:pPr marL="285750" lvl="0" indent="-285750">
              <a:buFont typeface="Arial" panose="020B0604020202020204" pitchFamily="34" charset="0"/>
              <a:buChar char="•"/>
            </a:pPr>
            <a:endParaRPr lang="es-CO" dirty="0"/>
          </a:p>
          <a:p>
            <a:pPr marL="285750" lvl="0" indent="-285750">
              <a:buFont typeface="Arial" panose="020B0604020202020204" pitchFamily="34" charset="0"/>
              <a:buChar char="•"/>
            </a:pPr>
            <a:endParaRPr lang="es-CO" dirty="0" smtClean="0"/>
          </a:p>
          <a:p>
            <a:pPr marL="285750" lvl="0" indent="-285750">
              <a:buFont typeface="Arial" panose="020B0604020202020204" pitchFamily="34" charset="0"/>
              <a:buChar char="•"/>
            </a:pPr>
            <a:endParaRPr lang="es-CO" dirty="0"/>
          </a:p>
          <a:p>
            <a:pPr marL="285750" lvl="0" indent="-285750">
              <a:buFont typeface="Arial" panose="020B0604020202020204" pitchFamily="34" charset="0"/>
              <a:buChar char="•"/>
            </a:pPr>
            <a:endParaRPr lang="es-CO" dirty="0" smtClean="0"/>
          </a:p>
          <a:p>
            <a:pPr marL="285750" lvl="0" indent="-285750">
              <a:buFont typeface="Arial" panose="020B0604020202020204" pitchFamily="34" charset="0"/>
              <a:buChar char="•"/>
            </a:pPr>
            <a:endParaRPr lang="en-US" dirty="0"/>
          </a:p>
          <a:p>
            <a:r>
              <a:rPr lang="es-CO" b="1" dirty="0"/>
              <a:t/>
            </a:r>
            <a:br>
              <a:rPr lang="es-CO" b="1" dirty="0"/>
            </a:br>
            <a:r>
              <a:rPr lang="es-ES" dirty="0"/>
              <a:t> </a:t>
            </a:r>
            <a:r>
              <a:rPr lang="es-CO" sz="1300" dirty="0"/>
              <a:t/>
            </a:r>
            <a:br>
              <a:rPr lang="es-CO" sz="1300" dirty="0"/>
            </a:br>
            <a:endParaRPr lang="en-US" dirty="0"/>
          </a:p>
          <a:p>
            <a:r>
              <a:rPr lang="es-CO" sz="1300" dirty="0">
                <a:solidFill>
                  <a:schemeClr val="bg1"/>
                </a:solidFill>
              </a:rPr>
              <a:t/>
            </a:r>
            <a:br>
              <a:rPr lang="es-CO" sz="1300" dirty="0">
                <a:solidFill>
                  <a:schemeClr val="bg1"/>
                </a:solidFill>
              </a:rPr>
            </a:br>
            <a:endParaRPr lang="es-CO" sz="1300" dirty="0"/>
          </a:p>
        </p:txBody>
      </p:sp>
    </p:spTree>
    <p:extLst>
      <p:ext uri="{BB962C8B-B14F-4D97-AF65-F5344CB8AC3E}">
        <p14:creationId xmlns:p14="http://schemas.microsoft.com/office/powerpoint/2010/main" val="153109786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994</TotalTime>
  <Words>184</Words>
  <Application>Microsoft Office PowerPoint</Application>
  <PresentationFormat>Panorámica</PresentationFormat>
  <Paragraphs>166</Paragraphs>
  <Slides>15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Trebuchet MS</vt:lpstr>
      <vt:lpstr>Wingdings 3</vt:lpstr>
      <vt:lpstr>Faceta</vt:lpstr>
      <vt:lpstr>Presentación de PowerPoint</vt:lpstr>
      <vt:lpstr>                                         </vt:lpstr>
      <vt:lpstr>Presentación de PowerPoint</vt:lpstr>
      <vt:lpstr>                                         </vt:lpstr>
      <vt:lpstr>                                    </vt:lpstr>
      <vt:lpstr>                                         </vt:lpstr>
      <vt:lpstr>                                         </vt:lpstr>
      <vt:lpstr>                                         </vt:lpstr>
      <vt:lpstr>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GESTION DIRECTIVO Y EJECUTIVO – ASAMBLEA GENERAL ORDINARIA DE ASOCIADOS 2018.</dc:title>
  <dc:creator>COOMULTRANSVILLA</dc:creator>
  <cp:lastModifiedBy>COOMULTRANSVILLAA</cp:lastModifiedBy>
  <cp:revision>64</cp:revision>
  <dcterms:created xsi:type="dcterms:W3CDTF">2018-03-12T19:41:44Z</dcterms:created>
  <dcterms:modified xsi:type="dcterms:W3CDTF">2022-03-11T15:31:17Z</dcterms:modified>
</cp:coreProperties>
</file>